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49"/>
  </p:notesMasterIdLst>
  <p:sldIdLst>
    <p:sldId id="257" r:id="rId2"/>
    <p:sldId id="738" r:id="rId3"/>
    <p:sldId id="739" r:id="rId4"/>
    <p:sldId id="746" r:id="rId5"/>
    <p:sldId id="688" r:id="rId6"/>
    <p:sldId id="689" r:id="rId7"/>
    <p:sldId id="748" r:id="rId8"/>
    <p:sldId id="648" r:id="rId9"/>
    <p:sldId id="690" r:id="rId10"/>
    <p:sldId id="649" r:id="rId11"/>
    <p:sldId id="755" r:id="rId12"/>
    <p:sldId id="650" r:id="rId13"/>
    <p:sldId id="691" r:id="rId14"/>
    <p:sldId id="651" r:id="rId15"/>
    <p:sldId id="756" r:id="rId16"/>
    <p:sldId id="652" r:id="rId17"/>
    <p:sldId id="692" r:id="rId18"/>
    <p:sldId id="653" r:id="rId19"/>
    <p:sldId id="757" r:id="rId20"/>
    <p:sldId id="654" r:id="rId21"/>
    <p:sldId id="693" r:id="rId22"/>
    <p:sldId id="655" r:id="rId23"/>
    <p:sldId id="758" r:id="rId24"/>
    <p:sldId id="656" r:id="rId25"/>
    <p:sldId id="694" r:id="rId26"/>
    <p:sldId id="657" r:id="rId27"/>
    <p:sldId id="759" r:id="rId28"/>
    <p:sldId id="658" r:id="rId29"/>
    <p:sldId id="695" r:id="rId30"/>
    <p:sldId id="659" r:id="rId31"/>
    <p:sldId id="760" r:id="rId32"/>
    <p:sldId id="660" r:id="rId33"/>
    <p:sldId id="696" r:id="rId34"/>
    <p:sldId id="661" r:id="rId35"/>
    <p:sldId id="761" r:id="rId36"/>
    <p:sldId id="662" r:id="rId37"/>
    <p:sldId id="697" r:id="rId38"/>
    <p:sldId id="663" r:id="rId39"/>
    <p:sldId id="762" r:id="rId40"/>
    <p:sldId id="664" r:id="rId41"/>
    <p:sldId id="698" r:id="rId42"/>
    <p:sldId id="665" r:id="rId43"/>
    <p:sldId id="763" r:id="rId44"/>
    <p:sldId id="666" r:id="rId45"/>
    <p:sldId id="699" r:id="rId46"/>
    <p:sldId id="667" r:id="rId47"/>
    <p:sldId id="764" r:id="rId48"/>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dwith Mia" initials="LM" lastIdx="2" clrIdx="0">
    <p:extLst>
      <p:ext uri="{19B8F6BF-5375-455C-9EA6-DF929625EA0E}">
        <p15:presenceInfo xmlns:p15="http://schemas.microsoft.com/office/powerpoint/2012/main" userId="S::Mia.Ledwith@skr.se::7521c7e0-785d-444f-ada4-01a46e07ff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BBD0"/>
    <a:srgbClr val="CCDEE1"/>
    <a:srgbClr val="005A69"/>
    <a:srgbClr val="7A5589"/>
    <a:srgbClr val="3A6E31"/>
    <a:srgbClr val="E06C00"/>
    <a:srgbClr val="0071A1"/>
    <a:srgbClr val="5B336A"/>
    <a:srgbClr val="92769B"/>
    <a:srgbClr val="8DC5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72"/>
    <p:restoredTop sz="94558"/>
  </p:normalViewPr>
  <p:slideViewPr>
    <p:cSldViewPr snapToObjects="1">
      <p:cViewPr varScale="1">
        <p:scale>
          <a:sx n="107" d="100"/>
          <a:sy n="107" d="100"/>
        </p:scale>
        <p:origin x="1050" y="9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Kvinna</c:v>
                </c:pt>
                <c:pt idx="1">
                  <c:v>Man</c:v>
                </c:pt>
              </c:strCache>
            </c:strRef>
          </c:cat>
          <c:val>
            <c:numRef>
              <c:f>Sheet1!$B$2:$B$3</c:f>
              <c:numCache>
                <c:formatCode>General</c:formatCode>
                <c:ptCount val="2"/>
                <c:pt idx="0">
                  <c:v>0.5</c:v>
                </c:pt>
                <c:pt idx="1">
                  <c:v>0.5</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EC7D-7240-AFC8-F890D6DDC4B4}"/>
              </c:ext>
            </c:extLst>
          </c:dPt>
          <c:dPt>
            <c:idx val="6"/>
            <c:invertIfNegative val="0"/>
            <c:bubble3D val="0"/>
            <c:spPr>
              <a:solidFill>
                <a:srgbClr val="0071A1"/>
              </a:solidFill>
              <a:ln>
                <a:noFill/>
              </a:ln>
              <a:effectLst/>
            </c:spPr>
            <c:extLst>
              <c:ext xmlns:c16="http://schemas.microsoft.com/office/drawing/2014/chart" uri="{C3380CC4-5D6E-409C-BE32-E72D297353CC}">
                <c16:uniqueId val="{00000003-EC7D-7240-AFC8-F890D6DDC4B4}"/>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strCache>
            </c:strRef>
          </c:cat>
          <c:val>
            <c:numRef>
              <c:f>Sheet1!$B$2:$B$4</c:f>
              <c:numCache>
                <c:formatCode>General</c:formatCode>
                <c:ptCount val="3"/>
                <c:pt idx="0">
                  <c:v>0.75</c:v>
                </c:pt>
                <c:pt idx="1">
                  <c:v>0.21875</c:v>
                </c:pt>
                <c:pt idx="2">
                  <c:v>3.125E-2</c:v>
                </c:pt>
              </c:numCache>
            </c:numRef>
          </c:val>
          <c:extLst>
            <c:ext xmlns:c16="http://schemas.microsoft.com/office/drawing/2014/chart" uri="{C3380CC4-5D6E-409C-BE32-E72D297353CC}">
              <c16:uniqueId val="{00000004-EC7D-7240-AFC8-F890D6DDC4B4}"/>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strCache>
            </c:strRef>
          </c:cat>
          <c:val>
            <c:numRef>
              <c:f>Sheet1!$B$2:$B$4</c:f>
              <c:numCache>
                <c:formatCode>General</c:formatCode>
                <c:ptCount val="3"/>
                <c:pt idx="0">
                  <c:v>0.53333333333333333</c:v>
                </c:pt>
                <c:pt idx="1">
                  <c:v>0.46666666666666667</c:v>
                </c:pt>
                <c:pt idx="2">
                  <c:v>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strCache>
            </c:strRef>
          </c:cat>
          <c:val>
            <c:numRef>
              <c:f>Sheet1!$C$2:$C$4</c:f>
              <c:numCache>
                <c:formatCode>General</c:formatCode>
                <c:ptCount val="3"/>
                <c:pt idx="0">
                  <c:v>0.93333333333333324</c:v>
                </c:pt>
                <c:pt idx="1">
                  <c:v>0</c:v>
                </c:pt>
                <c:pt idx="2">
                  <c:v>6.6666666666666596E-2</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0342-1C41-9AE0-8D814AD3C33D}"/>
              </c:ext>
            </c:extLst>
          </c:dPt>
          <c:dPt>
            <c:idx val="6"/>
            <c:invertIfNegative val="0"/>
            <c:bubble3D val="0"/>
            <c:spPr>
              <a:solidFill>
                <a:srgbClr val="0071A1"/>
              </a:solidFill>
              <a:ln>
                <a:noFill/>
              </a:ln>
              <a:effectLst/>
            </c:spPr>
            <c:extLst>
              <c:ext xmlns:c16="http://schemas.microsoft.com/office/drawing/2014/chart" uri="{C3380CC4-5D6E-409C-BE32-E72D297353CC}">
                <c16:uniqueId val="{00000003-0342-1C41-9AE0-8D814AD3C33D}"/>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strCache>
            </c:strRef>
          </c:cat>
          <c:val>
            <c:numRef>
              <c:f>Sheet1!$B$2:$B$4</c:f>
              <c:numCache>
                <c:formatCode>General</c:formatCode>
                <c:ptCount val="3"/>
                <c:pt idx="0">
                  <c:v>0.625</c:v>
                </c:pt>
                <c:pt idx="1">
                  <c:v>0.375</c:v>
                </c:pt>
                <c:pt idx="2">
                  <c:v>0</c:v>
                </c:pt>
              </c:numCache>
            </c:numRef>
          </c:val>
          <c:extLst>
            <c:ext xmlns:c16="http://schemas.microsoft.com/office/drawing/2014/chart" uri="{C3380CC4-5D6E-409C-BE32-E72D297353CC}">
              <c16:uniqueId val="{00000004-0342-1C41-9AE0-8D814AD3C33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strCache>
            </c:strRef>
          </c:cat>
          <c:val>
            <c:numRef>
              <c:f>Sheet1!$B$2:$B$4</c:f>
              <c:numCache>
                <c:formatCode>General</c:formatCode>
                <c:ptCount val="3"/>
                <c:pt idx="0">
                  <c:v>0.66666666666666663</c:v>
                </c:pt>
                <c:pt idx="1">
                  <c:v>0.33333333333333331</c:v>
                </c:pt>
                <c:pt idx="2">
                  <c:v>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strCache>
            </c:strRef>
          </c:cat>
          <c:val>
            <c:numRef>
              <c:f>Sheet1!$C$2:$C$4</c:f>
              <c:numCache>
                <c:formatCode>General</c:formatCode>
                <c:ptCount val="3"/>
                <c:pt idx="0">
                  <c:v>0.6</c:v>
                </c:pt>
                <c:pt idx="1">
                  <c:v>0.4</c:v>
                </c:pt>
                <c:pt idx="2">
                  <c:v>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88A-FC4A-9E64-AA7515663775}"/>
              </c:ext>
            </c:extLst>
          </c:dPt>
          <c:dPt>
            <c:idx val="6"/>
            <c:invertIfNegative val="0"/>
            <c:bubble3D val="0"/>
            <c:spPr>
              <a:solidFill>
                <a:srgbClr val="0071A1"/>
              </a:solidFill>
              <a:ln>
                <a:noFill/>
              </a:ln>
              <a:effectLst/>
            </c:spPr>
            <c:extLst>
              <c:ext xmlns:c16="http://schemas.microsoft.com/office/drawing/2014/chart" uri="{C3380CC4-5D6E-409C-BE32-E72D297353CC}">
                <c16:uniqueId val="{00000003-288A-FC4A-9E64-AA7515663775}"/>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strCache>
            </c:strRef>
          </c:cat>
          <c:val>
            <c:numRef>
              <c:f>Sheet1!$B$2:$B$4</c:f>
              <c:numCache>
                <c:formatCode>General</c:formatCode>
                <c:ptCount val="3"/>
                <c:pt idx="0">
                  <c:v>0.90625</c:v>
                </c:pt>
                <c:pt idx="1">
                  <c:v>9.375E-2</c:v>
                </c:pt>
                <c:pt idx="2">
                  <c:v>0</c:v>
                </c:pt>
              </c:numCache>
            </c:numRef>
          </c:val>
          <c:extLst>
            <c:ext xmlns:c16="http://schemas.microsoft.com/office/drawing/2014/chart" uri="{C3380CC4-5D6E-409C-BE32-E72D297353CC}">
              <c16:uniqueId val="{00000004-288A-FC4A-9E64-AA7515663775}"/>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strCache>
            </c:strRef>
          </c:cat>
          <c:val>
            <c:numRef>
              <c:f>Sheet1!$B$2:$B$4</c:f>
              <c:numCache>
                <c:formatCode>General</c:formatCode>
                <c:ptCount val="3"/>
                <c:pt idx="0">
                  <c:v>0.8666666666666667</c:v>
                </c:pt>
                <c:pt idx="1">
                  <c:v>0.1333333333333333</c:v>
                </c:pt>
                <c:pt idx="2">
                  <c:v>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strCache>
            </c:strRef>
          </c:cat>
          <c:val>
            <c:numRef>
              <c:f>Sheet1!$C$2:$C$4</c:f>
              <c:numCache>
                <c:formatCode>General</c:formatCode>
                <c:ptCount val="3"/>
                <c:pt idx="0">
                  <c:v>0.93333333333333324</c:v>
                </c:pt>
                <c:pt idx="1">
                  <c:v>6.6666666666666596E-2</c:v>
                </c:pt>
                <c:pt idx="2">
                  <c:v>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17D9-A549-AFFA-BD122A809047}"/>
              </c:ext>
            </c:extLst>
          </c:dPt>
          <c:dPt>
            <c:idx val="6"/>
            <c:invertIfNegative val="0"/>
            <c:bubble3D val="0"/>
            <c:spPr>
              <a:solidFill>
                <a:srgbClr val="0071A1"/>
              </a:solidFill>
              <a:ln>
                <a:noFill/>
              </a:ln>
              <a:effectLst/>
            </c:spPr>
            <c:extLst>
              <c:ext xmlns:c16="http://schemas.microsoft.com/office/drawing/2014/chart" uri="{C3380CC4-5D6E-409C-BE32-E72D297353CC}">
                <c16:uniqueId val="{00000003-17D9-A549-AFFA-BD122A80904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strCache>
            </c:strRef>
          </c:cat>
          <c:val>
            <c:numRef>
              <c:f>Sheet1!$B$2:$B$4</c:f>
              <c:numCache>
                <c:formatCode>General</c:formatCode>
                <c:ptCount val="3"/>
                <c:pt idx="0">
                  <c:v>0.59375</c:v>
                </c:pt>
                <c:pt idx="1">
                  <c:v>0.3125</c:v>
                </c:pt>
                <c:pt idx="2">
                  <c:v>9.375E-2</c:v>
                </c:pt>
              </c:numCache>
            </c:numRef>
          </c:val>
          <c:extLst>
            <c:ext xmlns:c16="http://schemas.microsoft.com/office/drawing/2014/chart" uri="{C3380CC4-5D6E-409C-BE32-E72D297353CC}">
              <c16:uniqueId val="{00000004-17D9-A549-AFFA-BD122A80904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strCache>
            </c:strRef>
          </c:cat>
          <c:val>
            <c:numRef>
              <c:f>Sheet1!$B$2:$B$4</c:f>
              <c:numCache>
                <c:formatCode>General</c:formatCode>
                <c:ptCount val="3"/>
                <c:pt idx="0">
                  <c:v>0.66666666666666663</c:v>
                </c:pt>
                <c:pt idx="1">
                  <c:v>0.2</c:v>
                </c:pt>
                <c:pt idx="2">
                  <c:v>0.1333333333333333</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strCache>
            </c:strRef>
          </c:cat>
          <c:val>
            <c:numRef>
              <c:f>Sheet1!$C$2:$C$4</c:f>
              <c:numCache>
                <c:formatCode>General</c:formatCode>
                <c:ptCount val="3"/>
                <c:pt idx="0">
                  <c:v>0.53333333333333333</c:v>
                </c:pt>
                <c:pt idx="1">
                  <c:v>0.4</c:v>
                </c:pt>
                <c:pt idx="2">
                  <c:v>6.6666666666666596E-2</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61B-0B4D-A6A1-57FD16E4928B}"/>
              </c:ext>
            </c:extLst>
          </c:dPt>
          <c:dPt>
            <c:idx val="6"/>
            <c:invertIfNegative val="0"/>
            <c:bubble3D val="0"/>
            <c:spPr>
              <a:solidFill>
                <a:srgbClr val="0071A1"/>
              </a:solidFill>
              <a:ln>
                <a:noFill/>
              </a:ln>
              <a:effectLst/>
            </c:spPr>
            <c:extLst>
              <c:ext xmlns:c16="http://schemas.microsoft.com/office/drawing/2014/chart" uri="{C3380CC4-5D6E-409C-BE32-E72D297353CC}">
                <c16:uniqueId val="{00000003-A61B-0B4D-A6A1-57FD16E4928B}"/>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Nej</c:v>
                </c:pt>
              </c:strCache>
            </c:strRef>
          </c:cat>
          <c:val>
            <c:numRef>
              <c:f>Sheet1!$B$2:$B$3</c:f>
              <c:numCache>
                <c:formatCode>General</c:formatCode>
                <c:ptCount val="2"/>
                <c:pt idx="0">
                  <c:v>0.90625</c:v>
                </c:pt>
                <c:pt idx="1">
                  <c:v>9.375E-2</c:v>
                </c:pt>
              </c:numCache>
            </c:numRef>
          </c:val>
          <c:extLst>
            <c:ext xmlns:c16="http://schemas.microsoft.com/office/drawing/2014/chart" uri="{C3380CC4-5D6E-409C-BE32-E72D297353CC}">
              <c16:uniqueId val="{00000004-A61B-0B4D-A6A1-57FD16E4928B}"/>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Nej</c:v>
                </c:pt>
              </c:strCache>
            </c:strRef>
          </c:cat>
          <c:val>
            <c:numRef>
              <c:f>Sheet1!$B$2:$B$3</c:f>
              <c:numCache>
                <c:formatCode>General</c:formatCode>
                <c:ptCount val="2"/>
                <c:pt idx="0">
                  <c:v>0.93333333333333324</c:v>
                </c:pt>
                <c:pt idx="1">
                  <c:v>6.6666666666666596E-2</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Nej</c:v>
                </c:pt>
              </c:strCache>
            </c:strRef>
          </c:cat>
          <c:val>
            <c:numRef>
              <c:f>Sheet1!$C$2:$C$3</c:f>
              <c:numCache>
                <c:formatCode>General</c:formatCode>
                <c:ptCount val="2"/>
                <c:pt idx="0">
                  <c:v>0.93333333333333324</c:v>
                </c:pt>
                <c:pt idx="1">
                  <c:v>6.6666666666666596E-2</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0.59375</c:v>
                </c:pt>
                <c:pt idx="1">
                  <c:v>0.34375</c:v>
                </c:pt>
                <c:pt idx="2">
                  <c:v>6.25E-2</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3C01-5B40-B644-5B0599D6C7D7}"/>
              </c:ext>
            </c:extLst>
          </c:dPt>
          <c:dPt>
            <c:idx val="6"/>
            <c:invertIfNegative val="0"/>
            <c:bubble3D val="0"/>
            <c:spPr>
              <a:solidFill>
                <a:srgbClr val="0071A1"/>
              </a:solidFill>
              <a:ln>
                <a:noFill/>
              </a:ln>
              <a:effectLst/>
            </c:spPr>
            <c:extLst>
              <c:ext xmlns:c16="http://schemas.microsoft.com/office/drawing/2014/chart" uri="{C3380CC4-5D6E-409C-BE32-E72D297353CC}">
                <c16:uniqueId val="{00000003-3C01-5B40-B644-5B0599D6C7D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0.8125</c:v>
                </c:pt>
                <c:pt idx="1">
                  <c:v>0.1875</c:v>
                </c:pt>
                <c:pt idx="2">
                  <c:v>0</c:v>
                </c:pt>
              </c:numCache>
            </c:numRef>
          </c:val>
          <c:extLst>
            <c:ext xmlns:c16="http://schemas.microsoft.com/office/drawing/2014/chart" uri="{C3380CC4-5D6E-409C-BE32-E72D297353CC}">
              <c16:uniqueId val="{00000004-3C01-5B40-B644-5B0599D6C7D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0.8</c:v>
                </c:pt>
                <c:pt idx="1">
                  <c:v>0.2</c:v>
                </c:pt>
                <c:pt idx="2">
                  <c:v>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Sheet1!$C$2:$C$4</c:f>
              <c:numCache>
                <c:formatCode>General</c:formatCode>
                <c:ptCount val="3"/>
                <c:pt idx="0">
                  <c:v>0.8</c:v>
                </c:pt>
                <c:pt idx="1">
                  <c:v>0.2</c:v>
                </c:pt>
                <c:pt idx="2">
                  <c:v>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0.73333333333333328</c:v>
                </c:pt>
                <c:pt idx="1">
                  <c:v>0.2</c:v>
                </c:pt>
                <c:pt idx="2">
                  <c:v>6.6666666666666596E-2</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Sheet1!$C$2:$C$4</c:f>
              <c:numCache>
                <c:formatCode>General</c:formatCode>
                <c:ptCount val="3"/>
                <c:pt idx="0">
                  <c:v>0.46666666666666667</c:v>
                </c:pt>
                <c:pt idx="1">
                  <c:v>0.46666666666666667</c:v>
                </c:pt>
                <c:pt idx="2">
                  <c:v>6.6666666666666596E-2</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B413-E24D-9A50-C2FD1C31DA59}"/>
              </c:ext>
            </c:extLst>
          </c:dPt>
          <c:dPt>
            <c:idx val="6"/>
            <c:invertIfNegative val="0"/>
            <c:bubble3D val="0"/>
            <c:spPr>
              <a:solidFill>
                <a:srgbClr val="0071A1"/>
              </a:solidFill>
              <a:ln>
                <a:noFill/>
              </a:ln>
              <a:effectLst/>
            </c:spPr>
            <c:extLst>
              <c:ext xmlns:c16="http://schemas.microsoft.com/office/drawing/2014/chart" uri="{C3380CC4-5D6E-409C-BE32-E72D297353CC}">
                <c16:uniqueId val="{00000003-B413-E24D-9A50-C2FD1C31DA59}"/>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0.75</c:v>
                </c:pt>
                <c:pt idx="1">
                  <c:v>0.21875</c:v>
                </c:pt>
                <c:pt idx="2">
                  <c:v>3.125E-2</c:v>
                </c:pt>
              </c:numCache>
            </c:numRef>
          </c:val>
          <c:extLst>
            <c:ext xmlns:c16="http://schemas.microsoft.com/office/drawing/2014/chart" uri="{C3380CC4-5D6E-409C-BE32-E72D297353CC}">
              <c16:uniqueId val="{00000004-B413-E24D-9A50-C2FD1C31DA59}"/>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0.8</c:v>
                </c:pt>
                <c:pt idx="1">
                  <c:v>0.2</c:v>
                </c:pt>
                <c:pt idx="2">
                  <c:v>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Sheet1!$C$2:$C$4</c:f>
              <c:numCache>
                <c:formatCode>General</c:formatCode>
                <c:ptCount val="3"/>
                <c:pt idx="0">
                  <c:v>0.73333333333333328</c:v>
                </c:pt>
                <c:pt idx="1">
                  <c:v>0.2</c:v>
                </c:pt>
                <c:pt idx="2">
                  <c:v>6.6666666666666596E-2</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FED-934B-9DCB-BFD469AF0043}"/>
              </c:ext>
            </c:extLst>
          </c:dPt>
          <c:dPt>
            <c:idx val="6"/>
            <c:invertIfNegative val="0"/>
            <c:bubble3D val="0"/>
            <c:spPr>
              <a:solidFill>
                <a:srgbClr val="0071A1"/>
              </a:solidFill>
              <a:ln>
                <a:noFill/>
              </a:ln>
              <a:effectLst/>
            </c:spPr>
            <c:extLst>
              <c:ext xmlns:c16="http://schemas.microsoft.com/office/drawing/2014/chart" uri="{C3380CC4-5D6E-409C-BE32-E72D297353CC}">
                <c16:uniqueId val="{00000003-2FED-934B-9DCB-BFD469AF0043}"/>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0.78125</c:v>
                </c:pt>
                <c:pt idx="1">
                  <c:v>0.1875</c:v>
                </c:pt>
                <c:pt idx="2">
                  <c:v>3.125E-2</c:v>
                </c:pt>
              </c:numCache>
            </c:numRef>
          </c:val>
          <c:extLst>
            <c:ext xmlns:c16="http://schemas.microsoft.com/office/drawing/2014/chart" uri="{C3380CC4-5D6E-409C-BE32-E72D297353CC}">
              <c16:uniqueId val="{00000004-2FED-934B-9DCB-BFD469AF0043}"/>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0.93333333333333324</c:v>
                </c:pt>
                <c:pt idx="1">
                  <c:v>6.6666666666666596E-2</c:v>
                </c:pt>
                <c:pt idx="2">
                  <c:v>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Sheet1!$C$2:$C$4</c:f>
              <c:numCache>
                <c:formatCode>General</c:formatCode>
                <c:ptCount val="3"/>
                <c:pt idx="0">
                  <c:v>0.66666666666666663</c:v>
                </c:pt>
                <c:pt idx="1">
                  <c:v>0.26666666666666661</c:v>
                </c:pt>
                <c:pt idx="2">
                  <c:v>6.6666666666666596E-2</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54A3-4F4D-8F2A-CA8D1DB5BA6F}"/>
              </c:ext>
            </c:extLst>
          </c:dPt>
          <c:dPt>
            <c:idx val="6"/>
            <c:invertIfNegative val="0"/>
            <c:bubble3D val="0"/>
            <c:spPr>
              <a:solidFill>
                <a:srgbClr val="0071A1"/>
              </a:solidFill>
              <a:ln>
                <a:noFill/>
              </a:ln>
              <a:effectLst/>
            </c:spPr>
            <c:extLst>
              <c:ext xmlns:c16="http://schemas.microsoft.com/office/drawing/2014/chart" uri="{C3380CC4-5D6E-409C-BE32-E72D297353CC}">
                <c16:uniqueId val="{00000003-54A3-4F4D-8F2A-CA8D1DB5BA6F}"/>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0.90625</c:v>
                </c:pt>
                <c:pt idx="1">
                  <c:v>9.375E-2</c:v>
                </c:pt>
                <c:pt idx="2">
                  <c:v>0</c:v>
                </c:pt>
              </c:numCache>
            </c:numRef>
          </c:val>
          <c:extLst>
            <c:ext xmlns:c16="http://schemas.microsoft.com/office/drawing/2014/chart" uri="{C3380CC4-5D6E-409C-BE32-E72D297353CC}">
              <c16:uniqueId val="{00000004-54A3-4F4D-8F2A-CA8D1DB5BA6F}"/>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0.93333333333333324</c:v>
                </c:pt>
                <c:pt idx="1">
                  <c:v>6.6666666666666596E-2</c:v>
                </c:pt>
                <c:pt idx="2">
                  <c:v>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Sheet1!$C$2:$C$4</c:f>
              <c:numCache>
                <c:formatCode>General</c:formatCode>
                <c:ptCount val="3"/>
                <c:pt idx="0">
                  <c:v>0.8666666666666667</c:v>
                </c:pt>
                <c:pt idx="1">
                  <c:v>0.1333333333333333</c:v>
                </c:pt>
                <c:pt idx="2">
                  <c:v>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C99F5C-CBF5-DF46-A547-7E4FFE295152}" type="datetimeFigureOut">
              <a:rPr lang="sv-SE"/>
              <a:t>2023-11-21</a:t>
            </a:fld>
            <a:endParaRPr lang="sv-SE"/>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A202B6-01B5-D644-AEF6-2AC400292CD8}" type="slidenum">
              <a:rPr/>
              <a:t>‹#›</a:t>
            </a:fld>
            <a:endParaRPr lang="sv-SE"/>
          </a:p>
        </p:txBody>
      </p:sp>
    </p:spTree>
    <p:extLst>
      <p:ext uri="{BB962C8B-B14F-4D97-AF65-F5344CB8AC3E}">
        <p14:creationId xmlns:p14="http://schemas.microsoft.com/office/powerpoint/2010/main" val="101404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2</a:t>
            </a:fld>
            <a:endParaRPr lang="sv-SE"/>
          </a:p>
        </p:txBody>
      </p:sp>
    </p:spTree>
    <p:extLst>
      <p:ext uri="{BB962C8B-B14F-4D97-AF65-F5344CB8AC3E}">
        <p14:creationId xmlns:p14="http://schemas.microsoft.com/office/powerpoint/2010/main" val="683253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3</a:t>
            </a:fld>
            <a:endParaRPr lang="sv-SE"/>
          </a:p>
        </p:txBody>
      </p:sp>
    </p:spTree>
    <p:extLst>
      <p:ext uri="{BB962C8B-B14F-4D97-AF65-F5344CB8AC3E}">
        <p14:creationId xmlns:p14="http://schemas.microsoft.com/office/powerpoint/2010/main" val="1252726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AE478E9F-EA97-584B-A2E9-A3C9F49DCB73}"/>
              </a:ext>
            </a:extLst>
          </p:cNvPr>
          <p:cNvSpPr>
            <a:spLocks noGrp="1"/>
          </p:cNvSpPr>
          <p:nvPr>
            <p:ph type="title"/>
          </p:nvPr>
        </p:nvSpPr>
        <p:spPr/>
        <p:txBody>
          <a:bodyPr/>
          <a:lstStyle/>
          <a:p>
            <a:r>
              <a:rPr lang="en-US" dirty="0"/>
              <a:t>Click to edit Master title style</a:t>
            </a:r>
            <a:endParaRPr lang="sv-SE" dirty="0"/>
          </a:p>
        </p:txBody>
      </p:sp>
      <p:sp>
        <p:nvSpPr>
          <p:cNvPr id="15" name="Slide Number Placeholder 14">
            <a:extLst>
              <a:ext uri="{FF2B5EF4-FFF2-40B4-BE49-F238E27FC236}">
                <a16:creationId xmlns:a16="http://schemas.microsoft.com/office/drawing/2014/main" id="{D44DBCCD-EA1F-1546-9FCF-0E871F458856}"/>
              </a:ext>
            </a:extLst>
          </p:cNvPr>
          <p:cNvSpPr>
            <a:spLocks noGrp="1"/>
          </p:cNvSpPr>
          <p:nvPr>
            <p:ph type="sldNum" sz="quarter" idx="11"/>
          </p:nvPr>
        </p:nvSpPr>
        <p:spPr>
          <a:xfrm>
            <a:off x="2792760" y="6356352"/>
            <a:ext cx="2228850" cy="365125"/>
          </a:xfrm>
        </p:spPr>
        <p:txBody>
          <a:bodyPr/>
          <a:lstStyle/>
          <a:p>
            <a:fld id="{35DC3D6C-A556-0D48-B15A-DD8A2D5F88FC}"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8623" y="735981"/>
            <a:ext cx="8543925" cy="2633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C3D6C-A556-0D48-B15A-DD8A2D5F88FC}" type="slidenum">
              <a:rPr/>
              <a:t>‹#›</a:t>
            </a:fld>
            <a:endParaRPr lang="sv-SE"/>
          </a:p>
        </p:txBody>
      </p:sp>
    </p:spTree>
    <p:extLst>
      <p:ext uri="{BB962C8B-B14F-4D97-AF65-F5344CB8AC3E}">
        <p14:creationId xmlns:p14="http://schemas.microsoft.com/office/powerpoint/2010/main" val="946732147"/>
      </p:ext>
    </p:extLst>
  </p:cSld>
  <p:clrMap bg1="lt1" tx1="dk1" bg2="lt2" tx2="dk2" accent1="accent1" accent2="accent2" accent3="accent3" accent4="accent4" accent5="accent5" accent6="accent6" hlink="hlink" folHlink="folHlink"/>
  <p:sldLayoutIdLst>
    <p:sldLayoutId id="2147483661" r:id="rId1"/>
    <p:sldLayoutId id="2147483667" r:id="rId2"/>
  </p:sldLayoutIdLst>
  <p:hf hdr="0" dt="0"/>
  <p:txStyles>
    <p:titleStyle>
      <a:lvl1pPr algn="l" defTabSz="914400" rtl="0" eaLnBrk="1" latinLnBrk="0" hangingPunct="1">
        <a:lnSpc>
          <a:spcPct val="90000"/>
        </a:lnSpc>
        <a:spcBef>
          <a:spcPct val="0"/>
        </a:spcBef>
        <a:buNone/>
        <a:defRPr sz="2000" b="1" i="0" kern="1200">
          <a:solidFill>
            <a:schemeClr val="tx1"/>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kr.se/skr/tjanster/oppnajamforelser/socialtjanstbrukarundersokningar/brukarundersokningfunktionshinder.11638.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enkatfabriken.se/skr" TargetMode="External"/></Relationships>
</file>

<file path=ppt/slides/_rels/slide2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824156" y="2492896"/>
            <a:ext cx="8248508" cy="5914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Daglig verksamhet LSS</a:t>
            </a:r>
            <a:endParaRPr lang="sv-SE" sz="2400" b="1" kern="0" dirty="0">
              <a:solidFill>
                <a:srgbClr val="231F20"/>
              </a:solidFill>
              <a:latin typeface="Arial Black" charset="0"/>
              <a:ea typeface="Arial Black" charset="0"/>
              <a:cs typeface="Arial Black" charset="0"/>
            </a:endParaRPr>
          </a:p>
        </p:txBody>
      </p:sp>
      <p:sp>
        <p:nvSpPr>
          <p:cNvPr id="16" name="Underrubrik 2">
            <a:extLst>
              <a:ext uri="{FF2B5EF4-FFF2-40B4-BE49-F238E27FC236}">
                <a16:creationId xmlns:a16="http://schemas.microsoft.com/office/drawing/2014/main" id="{378DBFEB-4C66-B04B-A4CE-5988880B2B2C}"/>
              </a:ext>
            </a:extLst>
          </p:cNvPr>
          <p:cNvSpPr txBox="1">
            <a:spLocks/>
          </p:cNvSpPr>
          <p:nvPr/>
        </p:nvSpPr>
        <p:spPr bwMode="auto">
          <a:xfrm>
            <a:off x="837646" y="3342312"/>
            <a:ext cx="7571738" cy="145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noProof="1">
                <a:solidFill>
                  <a:srgbClr val="231F20"/>
                </a:solidFill>
                <a:latin typeface="Arial Black" charset="0"/>
                <a:ea typeface="Arial Black" charset="0"/>
                <a:cs typeface="Arial Black" charset="0"/>
              </a:rPr>
              <a:t>Vellinge</a:t>
            </a:r>
            <a:endParaRPr lang="sv-SE" sz="2000" b="1" kern="0" dirty="0">
              <a:solidFill>
                <a:srgbClr val="231F20"/>
              </a:solidFill>
              <a:latin typeface="Arial Black" charset="0"/>
              <a:ea typeface="Arial Black" charset="0"/>
              <a:cs typeface="Arial Black" charset="0"/>
            </a:endParaRPr>
          </a:p>
        </p:txBody>
      </p:sp>
      <p:pic>
        <p:nvPicPr>
          <p:cNvPr id="18" name="Picture 2" descr="Foton, ladda ner - SKR">
            <a:extLst>
              <a:ext uri="{FF2B5EF4-FFF2-40B4-BE49-F238E27FC236}">
                <a16:creationId xmlns:a16="http://schemas.microsoft.com/office/drawing/2014/main" id="{E8A39B2E-9480-8C45-A96E-E0598F0377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504" y="372531"/>
            <a:ext cx="1333741" cy="55016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a:extLst>
              <a:ext uri="{FF2B5EF4-FFF2-40B4-BE49-F238E27FC236}">
                <a16:creationId xmlns:a16="http://schemas.microsoft.com/office/drawing/2014/main" id="{103FEA5F-FD89-3B48-8C0B-BB314FEAD4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6150" y="233225"/>
            <a:ext cx="778618" cy="693568"/>
          </a:xfrm>
          <a:prstGeom prst="rect">
            <a:avLst/>
          </a:prstGeom>
        </p:spPr>
      </p:pic>
      <p:pic>
        <p:nvPicPr>
          <p:cNvPr id="19" name="Picture 18" descr="1233.png"/>
          <p:cNvPicPr>
            <a:picLocks noChangeAspect="1"/>
          </p:cNvPicPr>
          <p:nvPr/>
        </p:nvPicPr>
        <p:blipFill>
          <a:blip r:embed="rId4"/>
          <a:stretch>
            <a:fillRect/>
          </a:stretch>
        </p:blipFill>
        <p:spPr>
          <a:xfrm>
            <a:off x="824400" y="4806000"/>
            <a:ext cx="2052000" cy="2052000"/>
          </a:xfrm>
          <a:prstGeom prst="rect">
            <a:avLst/>
          </a:prstGeom>
        </p:spPr>
      </p:pic>
    </p:spTree>
    <p:extLst>
      <p:ext uri="{BB962C8B-B14F-4D97-AF65-F5344CB8AC3E}">
        <p14:creationId xmlns:p14="http://schemas.microsoft.com/office/powerpoint/2010/main" val="1020854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bestämma om saker som är viktiga för dig i din dagliga verksamhet?</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C5969678-6447-E859-53BA-6F5891BAFFFF}"/>
              </a:ext>
            </a:extLst>
          </p:cNvPr>
          <p:cNvGraphicFramePr>
            <a:graphicFrameLocks noGrp="1"/>
          </p:cNvGraphicFramePr>
          <p:nvPr>
            <p:extLst>
              <p:ext uri="{D42A27DB-BD31-4B8C-83A1-F6EECF244321}">
                <p14:modId xmlns:p14="http://schemas.microsoft.com/office/powerpoint/2010/main" val="2934524125"/>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23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a:solidFill>
                            <a:schemeClr val="tx1"/>
                          </a:solidFill>
                          <a:latin typeface="Arial" panose="020B0604020202020204" pitchFamily="34" charset="0"/>
                          <a:cs typeface="Arial" panose="020B0604020202020204" pitchFamily="34" charset="0"/>
                        </a:rPr>
                        <a:t>24</a:t>
                      </a:r>
                      <a:endParaRPr sz="1200" i="1">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15191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14788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12387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9771</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65 %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79 %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77 %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75 %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4" name="textruta 3">
            <a:extLst>
              <a:ext uri="{FF2B5EF4-FFF2-40B4-BE49-F238E27FC236}">
                <a16:creationId xmlns:a16="http://schemas.microsoft.com/office/drawing/2014/main" id="{38C19E0F-24B6-EBC7-E3C4-9965E0D8C386}"/>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3260578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11</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bestämma om saker som är viktiga för dig i din dagliga verksamhet?</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C5969678-6447-E859-53BA-6F5891BAFFFF}"/>
              </a:ext>
            </a:extLst>
          </p:cNvPr>
          <p:cNvGraphicFramePr>
            <a:graphicFrameLocks noGrp="1"/>
          </p:cNvGraphicFramePr>
          <p:nvPr>
            <p:extLst>
              <p:ext uri="{D42A27DB-BD31-4B8C-83A1-F6EECF244321}">
                <p14:modId xmlns:p14="http://schemas.microsoft.com/office/powerpoint/2010/main" val="2904049096"/>
              </p:ext>
            </p:extLst>
          </p:nvPr>
        </p:nvGraphicFramePr>
        <p:xfrm>
          <a:off x="376541" y="2590291"/>
          <a:ext cx="9106008" cy="295656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3384000">
                  <a:extLst>
                    <a:ext uri="{9D8B030D-6E8A-4147-A177-3AD203B41FA5}">
                      <a16:colId xmlns:a16="http://schemas.microsoft.com/office/drawing/2014/main" val="617755285"/>
                    </a:ext>
                  </a:extLst>
                </a:gridCol>
                <a:gridCol w="3384000">
                  <a:extLst>
                    <a:ext uri="{9D8B030D-6E8A-4147-A177-3AD203B41FA5}">
                      <a16:colId xmlns:a16="http://schemas.microsoft.com/office/drawing/2014/main" val="3253244486"/>
                    </a:ext>
                  </a:extLst>
                </a:gridCol>
              </a:tblGrid>
              <a:tr h="0">
                <a:tc>
                  <a:txBody>
                    <a:bodyPr/>
                    <a:lstStyle/>
                    <a:p>
                      <a:pPr algn="l"/>
                      <a:r>
                        <a:rPr lang="sv-SE" sz="800" dirty="0">
                          <a:solidFill>
                            <a:schemeClr val="tx1"/>
                          </a:solidFill>
                          <a:latin typeface="Arial" panose="020B0604020202020204" pitchFamily="34" charset="0"/>
                          <a:cs typeface="Arial" panose="020B0604020202020204" pitchFamily="34" charset="0"/>
                        </a:rPr>
                        <a:t> </a:t>
                      </a:r>
                      <a:endParaRPr sz="8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8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8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60487803"/>
                  </a:ext>
                </a:extLst>
              </a:tr>
              <a:tr h="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Kommunala</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dirty="0">
                          <a:solidFill>
                            <a:schemeClr val="tx1"/>
                          </a:solidFill>
                          <a:latin typeface="Arial" panose="020B0604020202020204" pitchFamily="34" charset="0"/>
                          <a:cs typeface="Arial" panose="020B0604020202020204" pitchFamily="34" charset="0"/>
                        </a:rPr>
                        <a:t>Privata</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4" name="textruta 3">
            <a:extLst>
              <a:ext uri="{FF2B5EF4-FFF2-40B4-BE49-F238E27FC236}">
                <a16:creationId xmlns:a16="http://schemas.microsoft.com/office/drawing/2014/main" id="{7AE7AE4E-A986-BEEE-001C-FF398B8D5B1F}"/>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3367471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12</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i din dagliga verksamhet? Resultat för 2023</a:t>
            </a:r>
          </a:p>
        </p:txBody>
      </p:sp>
      <p:graphicFrame>
        <p:nvGraphicFramePr>
          <p:cNvPr id="2" name="Diagram 1">
            <a:extLst>
              <a:ext uri="{FF2B5EF4-FFF2-40B4-BE49-F238E27FC236}">
                <a16:creationId xmlns:a16="http://schemas.microsoft.com/office/drawing/2014/main" id="{440AC06A-A5AE-A1DD-8A84-1E16E9449EC6}"/>
              </a:ext>
            </a:extLst>
          </p:cNvPr>
          <p:cNvGraphicFramePr/>
          <p:nvPr>
            <p:extLst>
              <p:ext uri="{D42A27DB-BD31-4B8C-83A1-F6EECF244321}">
                <p14:modId xmlns:p14="http://schemas.microsoft.com/office/powerpoint/2010/main" val="363634165"/>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192368" y="6463645"/>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32</a:t>
            </a:r>
          </a:p>
        </p:txBody>
      </p:sp>
      <p:sp>
        <p:nvSpPr>
          <p:cNvPr id="5" name="textruta 4">
            <a:extLst>
              <a:ext uri="{FF2B5EF4-FFF2-40B4-BE49-F238E27FC236}">
                <a16:creationId xmlns:a16="http://schemas.microsoft.com/office/drawing/2014/main" id="{CCE21D53-A5BA-373F-3381-EAD098ABABDA}"/>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2362009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13</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654003302"/>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i din dagliga verksamhet? Resultat för 2023</a:t>
            </a:r>
          </a:p>
        </p:txBody>
      </p:sp>
      <p:sp>
        <p:nvSpPr>
          <p:cNvPr id="2" name="textruta 1">
            <a:extLst>
              <a:ext uri="{FF2B5EF4-FFF2-40B4-BE49-F238E27FC236}">
                <a16:creationId xmlns:a16="http://schemas.microsoft.com/office/drawing/2014/main" id="{BA3F3679-7082-E0CD-DB6E-9D59FDCACB49}"/>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3957577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i din dagliga verksamhet?</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64373C93-549F-3571-CFD8-00EA21D6F470}"/>
              </a:ext>
            </a:extLst>
          </p:cNvPr>
          <p:cNvGraphicFramePr>
            <a:graphicFrameLocks noGrp="1"/>
          </p:cNvGraphicFramePr>
          <p:nvPr>
            <p:extLst>
              <p:ext uri="{D42A27DB-BD31-4B8C-83A1-F6EECF244321}">
                <p14:modId xmlns:p14="http://schemas.microsoft.com/office/powerpoint/2010/main" val="919624888"/>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23</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15178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14775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12338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9717</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4883BDCB-5C12-983E-0445-57C67DB5EF95}"/>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2398105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15</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i din dagliga verksamhet?</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501F1EE3-99C8-1C5C-AB84-77DC7B8C3FF0}"/>
              </a:ext>
            </a:extLst>
          </p:cNvPr>
          <p:cNvGraphicFramePr>
            <a:graphicFrameLocks noGrp="1"/>
          </p:cNvGraphicFramePr>
          <p:nvPr>
            <p:extLst>
              <p:ext uri="{D42A27DB-BD31-4B8C-83A1-F6EECF244321}">
                <p14:modId xmlns:p14="http://schemas.microsoft.com/office/powerpoint/2010/main" val="1590031363"/>
              </p:ext>
            </p:extLst>
          </p:nvPr>
        </p:nvGraphicFramePr>
        <p:xfrm>
          <a:off x="376541" y="2590291"/>
          <a:ext cx="9106008" cy="295656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3384000">
                  <a:extLst>
                    <a:ext uri="{9D8B030D-6E8A-4147-A177-3AD203B41FA5}">
                      <a16:colId xmlns:a16="http://schemas.microsoft.com/office/drawing/2014/main" val="617755285"/>
                    </a:ext>
                  </a:extLst>
                </a:gridCol>
                <a:gridCol w="3384000">
                  <a:extLst>
                    <a:ext uri="{9D8B030D-6E8A-4147-A177-3AD203B41FA5}">
                      <a16:colId xmlns:a16="http://schemas.microsoft.com/office/drawing/2014/main" val="3253244486"/>
                    </a:ext>
                  </a:extLst>
                </a:gridCol>
              </a:tblGrid>
              <a:tr h="0">
                <a:tc>
                  <a:txBody>
                    <a:bodyPr/>
                    <a:lstStyle/>
                    <a:p>
                      <a:pPr algn="l"/>
                      <a:r>
                        <a:rPr lang="sv-SE" sz="800" dirty="0">
                          <a:solidFill>
                            <a:schemeClr val="tx1"/>
                          </a:solidFill>
                          <a:latin typeface="Arial" panose="020B0604020202020204" pitchFamily="34" charset="0"/>
                          <a:cs typeface="Arial" panose="020B0604020202020204" pitchFamily="34" charset="0"/>
                        </a:rPr>
                        <a:t> </a:t>
                      </a:r>
                      <a:endParaRPr sz="8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8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8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60487803"/>
                  </a:ext>
                </a:extLst>
              </a:tr>
              <a:tr h="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Kommunala</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dirty="0">
                          <a:solidFill>
                            <a:schemeClr val="tx1"/>
                          </a:solidFill>
                          <a:latin typeface="Arial" panose="020B0604020202020204" pitchFamily="34" charset="0"/>
                          <a:cs typeface="Arial" panose="020B0604020202020204" pitchFamily="34" charset="0"/>
                        </a:rPr>
                        <a:t>Privata</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F3D112B7-2974-21E2-7A90-061BAF9BD0B9}"/>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3175090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16</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det du gör på din dagliga verksamhet viktigt för dig? Resultat för 2023</a:t>
            </a:r>
          </a:p>
        </p:txBody>
      </p:sp>
      <p:graphicFrame>
        <p:nvGraphicFramePr>
          <p:cNvPr id="2" name="Diagram 1">
            <a:extLst>
              <a:ext uri="{FF2B5EF4-FFF2-40B4-BE49-F238E27FC236}">
                <a16:creationId xmlns:a16="http://schemas.microsoft.com/office/drawing/2014/main" id="{1094D66D-A747-4B6A-BACA-F19542733C17}"/>
              </a:ext>
            </a:extLst>
          </p:cNvPr>
          <p:cNvGraphicFramePr/>
          <p:nvPr>
            <p:extLst>
              <p:ext uri="{D42A27DB-BD31-4B8C-83A1-F6EECF244321}">
                <p14:modId xmlns:p14="http://schemas.microsoft.com/office/powerpoint/2010/main" val="78283925"/>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72863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32</a:t>
            </a:r>
          </a:p>
        </p:txBody>
      </p:sp>
      <p:sp>
        <p:nvSpPr>
          <p:cNvPr id="5" name="textruta 4">
            <a:extLst>
              <a:ext uri="{FF2B5EF4-FFF2-40B4-BE49-F238E27FC236}">
                <a16:creationId xmlns:a16="http://schemas.microsoft.com/office/drawing/2014/main" id="{EB0751CB-5402-FB39-7534-0281F87AA516}"/>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2547484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17</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98221152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det du gör på din dagliga verksamhet viktigt för dig? Resultat för 2023</a:t>
            </a:r>
          </a:p>
        </p:txBody>
      </p:sp>
      <p:sp>
        <p:nvSpPr>
          <p:cNvPr id="2" name="textruta 1">
            <a:extLst>
              <a:ext uri="{FF2B5EF4-FFF2-40B4-BE49-F238E27FC236}">
                <a16:creationId xmlns:a16="http://schemas.microsoft.com/office/drawing/2014/main" id="{1108EA87-789A-F56D-E659-A5BF0CA84459}"/>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1047272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det du gör på din dagliga verksamhet viktigt för dig?</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8494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815CE291-6674-08CB-9605-4A1CF3037313}"/>
              </a:ext>
            </a:extLst>
          </p:cNvPr>
          <p:cNvGraphicFramePr>
            <a:graphicFrameLocks noGrp="1"/>
          </p:cNvGraphicFramePr>
          <p:nvPr>
            <p:extLst>
              <p:ext uri="{D42A27DB-BD31-4B8C-83A1-F6EECF244321}">
                <p14:modId xmlns:p14="http://schemas.microsoft.com/office/powerpoint/2010/main" val="2684902824"/>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24</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15165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14741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12331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9738</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C11CD8DD-EB8D-7015-0FA8-F0E1F1EC23ED}"/>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9979891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19</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det du gör på din dagliga verksamhet viktigt för dig?</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8494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8C711022-0CC0-0C6E-54F4-F166F5FE93C9}"/>
              </a:ext>
            </a:extLst>
          </p:cNvPr>
          <p:cNvGraphicFramePr>
            <a:graphicFrameLocks noGrp="1"/>
          </p:cNvGraphicFramePr>
          <p:nvPr>
            <p:extLst>
              <p:ext uri="{D42A27DB-BD31-4B8C-83A1-F6EECF244321}">
                <p14:modId xmlns:p14="http://schemas.microsoft.com/office/powerpoint/2010/main" val="2912070750"/>
              </p:ext>
            </p:extLst>
          </p:nvPr>
        </p:nvGraphicFramePr>
        <p:xfrm>
          <a:off x="376541" y="2590291"/>
          <a:ext cx="9106008" cy="295656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3384000">
                  <a:extLst>
                    <a:ext uri="{9D8B030D-6E8A-4147-A177-3AD203B41FA5}">
                      <a16:colId xmlns:a16="http://schemas.microsoft.com/office/drawing/2014/main" val="617755285"/>
                    </a:ext>
                  </a:extLst>
                </a:gridCol>
                <a:gridCol w="3384000">
                  <a:extLst>
                    <a:ext uri="{9D8B030D-6E8A-4147-A177-3AD203B41FA5}">
                      <a16:colId xmlns:a16="http://schemas.microsoft.com/office/drawing/2014/main" val="3253244486"/>
                    </a:ext>
                  </a:extLst>
                </a:gridCol>
              </a:tblGrid>
              <a:tr h="0">
                <a:tc>
                  <a:txBody>
                    <a:bodyPr/>
                    <a:lstStyle/>
                    <a:p>
                      <a:pPr algn="l"/>
                      <a:r>
                        <a:rPr lang="sv-SE" sz="800" dirty="0">
                          <a:solidFill>
                            <a:schemeClr val="tx1"/>
                          </a:solidFill>
                          <a:latin typeface="Arial" panose="020B0604020202020204" pitchFamily="34" charset="0"/>
                          <a:cs typeface="Arial" panose="020B0604020202020204" pitchFamily="34" charset="0"/>
                        </a:rPr>
                        <a:t> </a:t>
                      </a:r>
                      <a:endParaRPr sz="8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8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8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60487803"/>
                  </a:ext>
                </a:extLst>
              </a:tr>
              <a:tr h="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Kommunala</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dirty="0">
                          <a:solidFill>
                            <a:schemeClr val="tx1"/>
                          </a:solidFill>
                          <a:latin typeface="Arial" panose="020B0604020202020204" pitchFamily="34" charset="0"/>
                          <a:cs typeface="Arial" panose="020B0604020202020204" pitchFamily="34" charset="0"/>
                        </a:rPr>
                        <a:t>Privata</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BEDA9C4F-8E31-7D94-F3DA-A7D80FCB1165}"/>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3892039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2</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Bakgrund</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5"/>
            <a:ext cx="7983004" cy="240553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Sveriges Kommuner och Regioner (SKR) organiserar årligen nationella brukarundersökningar för flera olika målgrupper och verksamheter inom individ- och familjeomsorg, funktionshinderområdet samt till placerade barn och unga. Drygt 200 kommuner har deltagit i någon av de fem brukarundersökningarna 2023.</a:t>
            </a:r>
            <a:br>
              <a:rPr lang="sv-SE" sz="1100" dirty="0">
                <a:solidFill>
                  <a:srgbClr val="231F20"/>
                </a:solidFill>
              </a:rPr>
            </a:br>
            <a:br>
              <a:rPr lang="sv-SE" sz="1100" dirty="0">
                <a:solidFill>
                  <a:srgbClr val="231F20"/>
                </a:solidFill>
              </a:rPr>
            </a:br>
            <a:r>
              <a:rPr lang="sv-SE" sz="1100" dirty="0">
                <a:solidFill>
                  <a:srgbClr val="231F20"/>
                </a:solidFill>
              </a:rPr>
              <a:t>Undersökningen hanteras av analysföretaget Enkätfabriken. Beställare är kommuner och privata aktörer. Deltagande i brukarundersökningen är frivilligt. Kommuner samt privata aktörer bestämmer själva vilka undersökningar de deltar i samt när genomförandet ska ske under undersökningsperioden. Undersökningsperioden pågår mellan 1 september till och med 31 oktober 2023. Undersökningen är en totalundersökning vilket innebär att alla enskilda individer som är placerade i daglig verksamhet, dvs hela målgruppen, ska erbjudas att delta.</a:t>
            </a:r>
          </a:p>
          <a:p>
            <a:endParaRPr lang="sv-SE" sz="1100" dirty="0">
              <a:solidFill>
                <a:srgbClr val="231F20"/>
              </a:solidFill>
            </a:endParaRPr>
          </a:p>
          <a:p>
            <a:r>
              <a:rPr lang="sv-SE" sz="1100" dirty="0">
                <a:solidFill>
                  <a:srgbClr val="231F20"/>
                </a:solidFill>
              </a:rPr>
              <a:t>Denna rapport gäller: Daglig verksamhet LSS</a:t>
            </a:r>
          </a:p>
          <a:p>
            <a:endParaRPr lang="sv-SE" sz="1100" dirty="0">
              <a:solidFill>
                <a:srgbClr val="231F20"/>
              </a:solidFill>
            </a:endParaRPr>
          </a:p>
          <a:p>
            <a:r>
              <a:rPr lang="sv-SE" sz="1100" dirty="0">
                <a:solidFill>
                  <a:srgbClr val="231F20"/>
                </a:solidFill>
              </a:rPr>
              <a:t>Mer information om undersökningen finns på:</a:t>
            </a:r>
          </a:p>
          <a:p>
            <a:r>
              <a:rPr lang="sv-SE" sz="1100" u="sng" dirty="0">
                <a:solidFill>
                  <a:srgbClr val="9EA2FF"/>
                </a:solidFill>
                <a:latin typeface="Segoe UI" panose="020B0502040204020203" pitchFamily="34" charset="0"/>
                <a:hlinkClick r:id="rId3" tooltip="https://skr.se/skr/tjanster/oppnajamforelser/socialtjanstbrukarundersokningar/brukarundersokningfunktionshinder.11638.html"/>
              </a:rPr>
              <a:t>https://skr.se/skr/tjanster/oppnajamforelser/socialtjanstbrukarundersokningar/brukarundersokningfunktionshinder.11638.html</a:t>
            </a:r>
            <a:endParaRPr lang="sv-SE" sz="1100" u="sng" dirty="0">
              <a:solidFill>
                <a:srgbClr val="9EA2FF"/>
              </a:solidFill>
              <a:latin typeface="Segoe UI" panose="020B0502040204020203" pitchFamily="34" charset="0"/>
            </a:endParaRPr>
          </a:p>
          <a:p>
            <a:r>
              <a:rPr lang="sv-SE" sz="1100" dirty="0">
                <a:solidFill>
                  <a:srgbClr val="231F20"/>
                </a:solidFill>
                <a:hlinkClick r:id="rId4"/>
              </a:rPr>
              <a:t>www.enkatfabriken.se/skr</a:t>
            </a:r>
            <a:r>
              <a:rPr lang="sv-SE" sz="1100" dirty="0">
                <a:solidFill>
                  <a:srgbClr val="231F20"/>
                </a:solidFill>
              </a:rPr>
              <a:t> </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4" y="4005064"/>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Tillvägagångssätt</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2" y="4407841"/>
            <a:ext cx="7910995" cy="820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genomförs huvudsakligen genom en webbenkät med unika inloggningskoder för varje enskild individ. Det innebär att en enskild individ enbart kan svara på enkäten en gång, vilket är en förutsättning för att resultat och svarsfrekvens ska vara korrekt. De enskilda individerna kan delta via antingen en utskriven kodtalong eller en pappersenkät. Resultatet från pappersenkäter har matats in i webbenkätverktyget av antingen kommunernas eller Enkätfabrikens personal. </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2" y="5228062"/>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Svarsfrekvens</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1" y="5630841"/>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Antal enskilda individer som ingick i målgruppen för enkäten var 38. Totalt sett har 32 svar inkommit. Det innebär att svarsfrekvensen är 84 procent. Resultat visas inte för frågor med färre än fem svar. En låg svarsfrekvens eller ett litet antal deltagare i undersökningen innebär att resultaten ska tolkas med försiktighet. </a:t>
            </a:r>
          </a:p>
          <a:p>
            <a:endParaRPr lang="sv-SE" sz="1100" dirty="0">
              <a:solidFill>
                <a:srgbClr val="231F20"/>
              </a:solidFill>
            </a:endParaRPr>
          </a:p>
        </p:txBody>
      </p:sp>
      <p:sp>
        <p:nvSpPr>
          <p:cNvPr id="2" name="textruta 1">
            <a:extLst>
              <a:ext uri="{FF2B5EF4-FFF2-40B4-BE49-F238E27FC236}">
                <a16:creationId xmlns:a16="http://schemas.microsoft.com/office/drawing/2014/main" id="{5A5021D2-90CE-D3F0-2D37-ECC74DD99D9C}"/>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4185687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20</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på din dagliga verksamhet om dig? Resultat för 2023</a:t>
            </a:r>
          </a:p>
        </p:txBody>
      </p:sp>
      <p:graphicFrame>
        <p:nvGraphicFramePr>
          <p:cNvPr id="2" name="Diagram 1">
            <a:extLst>
              <a:ext uri="{FF2B5EF4-FFF2-40B4-BE49-F238E27FC236}">
                <a16:creationId xmlns:a16="http://schemas.microsoft.com/office/drawing/2014/main" id="{2773C5FF-EF50-A683-D75A-D7806560296B}"/>
              </a:ext>
            </a:extLst>
          </p:cNvPr>
          <p:cNvGraphicFramePr/>
          <p:nvPr>
            <p:extLst>
              <p:ext uri="{D42A27DB-BD31-4B8C-83A1-F6EECF244321}">
                <p14:modId xmlns:p14="http://schemas.microsoft.com/office/powerpoint/2010/main" val="312202105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32</a:t>
            </a:r>
          </a:p>
        </p:txBody>
      </p:sp>
      <p:sp>
        <p:nvSpPr>
          <p:cNvPr id="5" name="textruta 4">
            <a:extLst>
              <a:ext uri="{FF2B5EF4-FFF2-40B4-BE49-F238E27FC236}">
                <a16:creationId xmlns:a16="http://schemas.microsoft.com/office/drawing/2014/main" id="{FDA62A02-F1A3-DC15-30C5-BEA39DAEC869}"/>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3555416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21</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87012251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på din dagliga verksamhet om dig? Resultat för 2023</a:t>
            </a:r>
          </a:p>
        </p:txBody>
      </p:sp>
      <p:sp>
        <p:nvSpPr>
          <p:cNvPr id="2" name="textruta 1">
            <a:extLst>
              <a:ext uri="{FF2B5EF4-FFF2-40B4-BE49-F238E27FC236}">
                <a16:creationId xmlns:a16="http://schemas.microsoft.com/office/drawing/2014/main" id="{3FDE9080-4321-36AD-B8D7-9C07CF98F514}"/>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2843171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på din dagliga verksamhet om dig?</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F3B88827-7DDF-77FE-88BD-4697C27AD07B}"/>
              </a:ext>
            </a:extLst>
          </p:cNvPr>
          <p:cNvGraphicFramePr>
            <a:graphicFrameLocks noGrp="1"/>
          </p:cNvGraphicFramePr>
          <p:nvPr>
            <p:extLst>
              <p:ext uri="{D42A27DB-BD31-4B8C-83A1-F6EECF244321}">
                <p14:modId xmlns:p14="http://schemas.microsoft.com/office/powerpoint/2010/main" val="3034513480"/>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23</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15176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14768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12330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9751</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AE16269F-0ABE-0E95-540D-D7FADA0F6B5B}"/>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105209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23</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på din dagliga verksamhet om dig?</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26EC46C9-3955-7559-A9DC-3D3B46106A26}"/>
              </a:ext>
            </a:extLst>
          </p:cNvPr>
          <p:cNvGraphicFramePr>
            <a:graphicFrameLocks noGrp="1"/>
          </p:cNvGraphicFramePr>
          <p:nvPr>
            <p:extLst>
              <p:ext uri="{D42A27DB-BD31-4B8C-83A1-F6EECF244321}">
                <p14:modId xmlns:p14="http://schemas.microsoft.com/office/powerpoint/2010/main" val="2453247077"/>
              </p:ext>
            </p:extLst>
          </p:nvPr>
        </p:nvGraphicFramePr>
        <p:xfrm>
          <a:off x="376541" y="2590291"/>
          <a:ext cx="9106008" cy="295656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3384000">
                  <a:extLst>
                    <a:ext uri="{9D8B030D-6E8A-4147-A177-3AD203B41FA5}">
                      <a16:colId xmlns:a16="http://schemas.microsoft.com/office/drawing/2014/main" val="617755285"/>
                    </a:ext>
                  </a:extLst>
                </a:gridCol>
                <a:gridCol w="3384000">
                  <a:extLst>
                    <a:ext uri="{9D8B030D-6E8A-4147-A177-3AD203B41FA5}">
                      <a16:colId xmlns:a16="http://schemas.microsoft.com/office/drawing/2014/main" val="3253244486"/>
                    </a:ext>
                  </a:extLst>
                </a:gridCol>
              </a:tblGrid>
              <a:tr h="0">
                <a:tc>
                  <a:txBody>
                    <a:bodyPr/>
                    <a:lstStyle/>
                    <a:p>
                      <a:pPr algn="l"/>
                      <a:r>
                        <a:rPr lang="sv-SE" sz="800" dirty="0">
                          <a:solidFill>
                            <a:schemeClr val="tx1"/>
                          </a:solidFill>
                          <a:latin typeface="Arial" panose="020B0604020202020204" pitchFamily="34" charset="0"/>
                          <a:cs typeface="Arial" panose="020B0604020202020204" pitchFamily="34" charset="0"/>
                        </a:rPr>
                        <a:t> </a:t>
                      </a:r>
                      <a:endParaRPr sz="8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8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8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60487803"/>
                  </a:ext>
                </a:extLst>
              </a:tr>
              <a:tr h="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Kommunala</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dirty="0">
                          <a:solidFill>
                            <a:schemeClr val="tx1"/>
                          </a:solidFill>
                          <a:latin typeface="Arial" panose="020B0604020202020204" pitchFamily="34" charset="0"/>
                          <a:cs typeface="Arial" panose="020B0604020202020204" pitchFamily="34" charset="0"/>
                        </a:rPr>
                        <a:t>Privata</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C9B0ECD3-0C31-B677-98D3-5F79FBBFA368}"/>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10630529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24</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på din dagliga verksamhet med dig så att du förstår vad de menar? Resultat för 2023</a:t>
            </a:r>
          </a:p>
        </p:txBody>
      </p:sp>
      <p:graphicFrame>
        <p:nvGraphicFramePr>
          <p:cNvPr id="2" name="Diagram 1">
            <a:extLst>
              <a:ext uri="{FF2B5EF4-FFF2-40B4-BE49-F238E27FC236}">
                <a16:creationId xmlns:a16="http://schemas.microsoft.com/office/drawing/2014/main" id="{1B5247F5-4B65-2B24-9F82-BB47DF2302E5}"/>
              </a:ext>
            </a:extLst>
          </p:cNvPr>
          <p:cNvGraphicFramePr/>
          <p:nvPr>
            <p:extLst>
              <p:ext uri="{D42A27DB-BD31-4B8C-83A1-F6EECF244321}">
                <p14:modId xmlns:p14="http://schemas.microsoft.com/office/powerpoint/2010/main" val="159394788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32</a:t>
            </a:r>
          </a:p>
        </p:txBody>
      </p:sp>
      <p:sp>
        <p:nvSpPr>
          <p:cNvPr id="5" name="textruta 4">
            <a:extLst>
              <a:ext uri="{FF2B5EF4-FFF2-40B4-BE49-F238E27FC236}">
                <a16:creationId xmlns:a16="http://schemas.microsoft.com/office/drawing/2014/main" id="{A5732858-B19D-CEBB-AA8F-B2D5172F748A}"/>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39997643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25</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361516283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på din dagliga verksamhet med dig så att du förstår vad de menar? Resultat för 2023</a:t>
            </a:r>
          </a:p>
        </p:txBody>
      </p:sp>
      <p:sp>
        <p:nvSpPr>
          <p:cNvPr id="2" name="textruta 1">
            <a:extLst>
              <a:ext uri="{FF2B5EF4-FFF2-40B4-BE49-F238E27FC236}">
                <a16:creationId xmlns:a16="http://schemas.microsoft.com/office/drawing/2014/main" id="{AD15E93A-F3D1-4D56-EDC2-C111D34327EB}"/>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13181105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på din dagliga verksamhet med dig så att du förstår vad de menar?</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59338F4A-D63B-351D-8F02-8A66D135FC08}"/>
              </a:ext>
            </a:extLst>
          </p:cNvPr>
          <p:cNvGraphicFramePr>
            <a:graphicFrameLocks noGrp="1"/>
          </p:cNvGraphicFramePr>
          <p:nvPr>
            <p:extLst>
              <p:ext uri="{D42A27DB-BD31-4B8C-83A1-F6EECF244321}">
                <p14:modId xmlns:p14="http://schemas.microsoft.com/office/powerpoint/2010/main" val="729771850"/>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24</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15168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14751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12323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9749</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91919DAD-23A3-75B5-1DE8-D6AD6EF1544C}"/>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26118171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27</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på din dagliga verksamhet med dig så att du förstår vad de menar?</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F449DE69-C4EB-3F74-6141-1BF75BCF1227}"/>
              </a:ext>
            </a:extLst>
          </p:cNvPr>
          <p:cNvGraphicFramePr>
            <a:graphicFrameLocks noGrp="1"/>
          </p:cNvGraphicFramePr>
          <p:nvPr>
            <p:extLst>
              <p:ext uri="{D42A27DB-BD31-4B8C-83A1-F6EECF244321}">
                <p14:modId xmlns:p14="http://schemas.microsoft.com/office/powerpoint/2010/main" val="3962511183"/>
              </p:ext>
            </p:extLst>
          </p:nvPr>
        </p:nvGraphicFramePr>
        <p:xfrm>
          <a:off x="376541" y="2590291"/>
          <a:ext cx="9106008" cy="295656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3384000">
                  <a:extLst>
                    <a:ext uri="{9D8B030D-6E8A-4147-A177-3AD203B41FA5}">
                      <a16:colId xmlns:a16="http://schemas.microsoft.com/office/drawing/2014/main" val="617755285"/>
                    </a:ext>
                  </a:extLst>
                </a:gridCol>
                <a:gridCol w="3384000">
                  <a:extLst>
                    <a:ext uri="{9D8B030D-6E8A-4147-A177-3AD203B41FA5}">
                      <a16:colId xmlns:a16="http://schemas.microsoft.com/office/drawing/2014/main" val="3253244486"/>
                    </a:ext>
                  </a:extLst>
                </a:gridCol>
              </a:tblGrid>
              <a:tr h="0">
                <a:tc>
                  <a:txBody>
                    <a:bodyPr/>
                    <a:lstStyle/>
                    <a:p>
                      <a:pPr algn="l"/>
                      <a:r>
                        <a:rPr lang="sv-SE" sz="800" dirty="0">
                          <a:solidFill>
                            <a:schemeClr val="tx1"/>
                          </a:solidFill>
                          <a:latin typeface="Arial" panose="020B0604020202020204" pitchFamily="34" charset="0"/>
                          <a:cs typeface="Arial" panose="020B0604020202020204" pitchFamily="34" charset="0"/>
                        </a:rPr>
                        <a:t> </a:t>
                      </a:r>
                      <a:endParaRPr sz="8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8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8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60487803"/>
                  </a:ext>
                </a:extLst>
              </a:tr>
              <a:tr h="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Kommunala</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dirty="0">
                          <a:solidFill>
                            <a:schemeClr val="tx1"/>
                          </a:solidFill>
                          <a:latin typeface="Arial" panose="020B0604020202020204" pitchFamily="34" charset="0"/>
                          <a:cs typeface="Arial" panose="020B0604020202020204" pitchFamily="34" charset="0"/>
                        </a:rPr>
                        <a:t>Privata</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4F59D468-86FC-E09E-69A4-D5887724662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30024081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28</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på din dagliga verksamhet vad du säger? Resultat för 2023</a:t>
            </a:r>
          </a:p>
        </p:txBody>
      </p:sp>
      <p:graphicFrame>
        <p:nvGraphicFramePr>
          <p:cNvPr id="2" name="Diagram 1">
            <a:extLst>
              <a:ext uri="{FF2B5EF4-FFF2-40B4-BE49-F238E27FC236}">
                <a16:creationId xmlns:a16="http://schemas.microsoft.com/office/drawing/2014/main" id="{99ECCB77-B1E5-0F27-1A94-D55EC9E5A258}"/>
              </a:ext>
            </a:extLst>
          </p:cNvPr>
          <p:cNvGraphicFramePr/>
          <p:nvPr>
            <p:extLst>
              <p:ext uri="{D42A27DB-BD31-4B8C-83A1-F6EECF244321}">
                <p14:modId xmlns:p14="http://schemas.microsoft.com/office/powerpoint/2010/main" val="17225642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32</a:t>
            </a:r>
          </a:p>
        </p:txBody>
      </p:sp>
      <p:sp>
        <p:nvSpPr>
          <p:cNvPr id="5" name="textruta 4">
            <a:extLst>
              <a:ext uri="{FF2B5EF4-FFF2-40B4-BE49-F238E27FC236}">
                <a16:creationId xmlns:a16="http://schemas.microsoft.com/office/drawing/2014/main" id="{9D2586B7-9290-E5C2-CADB-1827DA90AD1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31514940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29</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54067810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på din dagliga verksamhet vad du säger? Resultat för 2023</a:t>
            </a:r>
          </a:p>
        </p:txBody>
      </p:sp>
      <p:sp>
        <p:nvSpPr>
          <p:cNvPr id="2" name="textruta 1">
            <a:extLst>
              <a:ext uri="{FF2B5EF4-FFF2-40B4-BE49-F238E27FC236}">
                <a16:creationId xmlns:a16="http://schemas.microsoft.com/office/drawing/2014/main" id="{FEDC1CEC-6D24-B00A-5C26-B228B48B2DD3}"/>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373210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3</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Avrundningar</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0" y="1040896"/>
            <a:ext cx="7910995" cy="8145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Det viktigt att känna till att det förekommer avrundningar i redovisningen. Det kan göra att resultatet summerar till något mer eller mindre än 100 procent för en fråga, även om så inte är fallet. Om exempelvis 50,5 procent svarat ett alternativ, och 49,5 svarat ett annat, innebär avrundningarna att det kommer att redovisas som 51 respektive 50 procent. Detta är dock inget fel, utan en effekt av avrundningar. </a:t>
            </a:r>
          </a:p>
          <a:p>
            <a:pPr lvl="0">
              <a:defRPr/>
            </a:pPr>
            <a:endParaRPr lang="sv-SE" sz="1100" dirty="0">
              <a:solidFill>
                <a:srgbClr val="231F20"/>
              </a:solidFill>
            </a:endParaRPr>
          </a:p>
          <a:p>
            <a:pPr>
              <a:defRPr/>
            </a:pPr>
            <a:r>
              <a:rPr lang="sv-SE" sz="1100" dirty="0">
                <a:solidFill>
                  <a:srgbClr val="231F20"/>
                </a:solidFill>
              </a:rPr>
              <a:t>Det sammanslagna resultatet för samtliga kommuner som har deltagit undersökningen visas som ”nationellt” i tabellerna.</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0" y="24208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Redovisning av kön</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0" y="2841096"/>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Av anonymitetsskäl redovisas resultat uppdelat på kön enbart i rapporter på kommunnivå, och då endast om det finns minst fem svar från såväl kvinnor som män. Om könsuppdelade resultat saknas i en rapport, beror det på att det inte finns tillräckligt många svar i någon av grupperna.</a:t>
            </a:r>
          </a:p>
        </p:txBody>
      </p:sp>
      <p:sp>
        <p:nvSpPr>
          <p:cNvPr id="2" name="textruta 1">
            <a:extLst>
              <a:ext uri="{FF2B5EF4-FFF2-40B4-BE49-F238E27FC236}">
                <a16:creationId xmlns:a16="http://schemas.microsoft.com/office/drawing/2014/main" id="{55F9FF7C-776D-4227-A0C0-EB857CE1E199}"/>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11645392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på din dagliga verksamhet vad du säger?</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D0931AD6-A756-FA34-D073-0BA581BE462B}"/>
              </a:ext>
            </a:extLst>
          </p:cNvPr>
          <p:cNvGraphicFramePr>
            <a:graphicFrameLocks noGrp="1"/>
          </p:cNvGraphicFramePr>
          <p:nvPr>
            <p:extLst>
              <p:ext uri="{D42A27DB-BD31-4B8C-83A1-F6EECF244321}">
                <p14:modId xmlns:p14="http://schemas.microsoft.com/office/powerpoint/2010/main" val="160043682"/>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24</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15089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14649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12245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9665</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A4ACCB69-ADBC-7C81-3C2F-B338321D457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5929962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31</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på din dagliga verksamhet vad du säger?</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279E956A-2FD8-97B4-8BCA-0723E13E0C59}"/>
              </a:ext>
            </a:extLst>
          </p:cNvPr>
          <p:cNvGraphicFramePr>
            <a:graphicFrameLocks noGrp="1"/>
          </p:cNvGraphicFramePr>
          <p:nvPr>
            <p:extLst>
              <p:ext uri="{D42A27DB-BD31-4B8C-83A1-F6EECF244321}">
                <p14:modId xmlns:p14="http://schemas.microsoft.com/office/powerpoint/2010/main" val="1032067318"/>
              </p:ext>
            </p:extLst>
          </p:nvPr>
        </p:nvGraphicFramePr>
        <p:xfrm>
          <a:off x="376541" y="2590291"/>
          <a:ext cx="9106008" cy="295656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3384000">
                  <a:extLst>
                    <a:ext uri="{9D8B030D-6E8A-4147-A177-3AD203B41FA5}">
                      <a16:colId xmlns:a16="http://schemas.microsoft.com/office/drawing/2014/main" val="617755285"/>
                    </a:ext>
                  </a:extLst>
                </a:gridCol>
                <a:gridCol w="3384000">
                  <a:extLst>
                    <a:ext uri="{9D8B030D-6E8A-4147-A177-3AD203B41FA5}">
                      <a16:colId xmlns:a16="http://schemas.microsoft.com/office/drawing/2014/main" val="3253244486"/>
                    </a:ext>
                  </a:extLst>
                </a:gridCol>
              </a:tblGrid>
              <a:tr h="0">
                <a:tc>
                  <a:txBody>
                    <a:bodyPr/>
                    <a:lstStyle/>
                    <a:p>
                      <a:pPr algn="l"/>
                      <a:r>
                        <a:rPr lang="sv-SE" sz="800" dirty="0">
                          <a:solidFill>
                            <a:schemeClr val="tx1"/>
                          </a:solidFill>
                          <a:latin typeface="Arial" panose="020B0604020202020204" pitchFamily="34" charset="0"/>
                          <a:cs typeface="Arial" panose="020B0604020202020204" pitchFamily="34" charset="0"/>
                        </a:rPr>
                        <a:t> </a:t>
                      </a:r>
                      <a:endParaRPr sz="8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8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8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60487803"/>
                  </a:ext>
                </a:extLst>
              </a:tr>
              <a:tr h="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Kommunala</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dirty="0">
                          <a:solidFill>
                            <a:schemeClr val="tx1"/>
                          </a:solidFill>
                          <a:latin typeface="Arial" panose="020B0604020202020204" pitchFamily="34" charset="0"/>
                          <a:cs typeface="Arial" panose="020B0604020202020204" pitchFamily="34" charset="0"/>
                        </a:rPr>
                        <a:t>Privata</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953D652D-A7D4-A772-B010-750148988D16}"/>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32567414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32</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på din dagliga verksamhet? Resultat för 2023</a:t>
            </a:r>
          </a:p>
        </p:txBody>
      </p:sp>
      <p:graphicFrame>
        <p:nvGraphicFramePr>
          <p:cNvPr id="2" name="Diagram 1">
            <a:extLst>
              <a:ext uri="{FF2B5EF4-FFF2-40B4-BE49-F238E27FC236}">
                <a16:creationId xmlns:a16="http://schemas.microsoft.com/office/drawing/2014/main" id="{EBDA057F-C778-5652-7033-296162198433}"/>
              </a:ext>
            </a:extLst>
          </p:cNvPr>
          <p:cNvGraphicFramePr/>
          <p:nvPr>
            <p:extLst>
              <p:ext uri="{D42A27DB-BD31-4B8C-83A1-F6EECF244321}">
                <p14:modId xmlns:p14="http://schemas.microsoft.com/office/powerpoint/2010/main" val="282177923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32</a:t>
            </a:r>
          </a:p>
        </p:txBody>
      </p:sp>
      <p:sp>
        <p:nvSpPr>
          <p:cNvPr id="5" name="textruta 4">
            <a:extLst>
              <a:ext uri="{FF2B5EF4-FFF2-40B4-BE49-F238E27FC236}">
                <a16:creationId xmlns:a16="http://schemas.microsoft.com/office/drawing/2014/main" id="{C76E2018-D424-2962-456D-053C3985DA1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10661432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33</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3258707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på din dagliga verksamhet? Resultat för 2023</a:t>
            </a:r>
          </a:p>
        </p:txBody>
      </p:sp>
      <p:sp>
        <p:nvSpPr>
          <p:cNvPr id="2" name="textruta 1">
            <a:extLst>
              <a:ext uri="{FF2B5EF4-FFF2-40B4-BE49-F238E27FC236}">
                <a16:creationId xmlns:a16="http://schemas.microsoft.com/office/drawing/2014/main" id="{376EEE43-53E0-8BDB-B8B9-A89785DD164F}"/>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12266478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på din dagliga verksamhet?</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8076B8DA-8AAD-B3D1-09F1-736D9FED979A}"/>
              </a:ext>
            </a:extLst>
          </p:cNvPr>
          <p:cNvGraphicFramePr>
            <a:graphicFrameLocks noGrp="1"/>
          </p:cNvGraphicFramePr>
          <p:nvPr>
            <p:extLst>
              <p:ext uri="{D42A27DB-BD31-4B8C-83A1-F6EECF244321}">
                <p14:modId xmlns:p14="http://schemas.microsoft.com/office/powerpoint/2010/main" val="1376098069"/>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24</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15119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14714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12303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9693</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1D4A8E0F-1BB9-3EE2-1F50-3F6C5B32D148}"/>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41550247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35</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på din dagliga verksamhet?</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AF7FD33B-CB12-E984-09BD-F3E2D549FD23}"/>
              </a:ext>
            </a:extLst>
          </p:cNvPr>
          <p:cNvGraphicFramePr>
            <a:graphicFrameLocks noGrp="1"/>
          </p:cNvGraphicFramePr>
          <p:nvPr>
            <p:extLst>
              <p:ext uri="{D42A27DB-BD31-4B8C-83A1-F6EECF244321}">
                <p14:modId xmlns:p14="http://schemas.microsoft.com/office/powerpoint/2010/main" val="1102546092"/>
              </p:ext>
            </p:extLst>
          </p:nvPr>
        </p:nvGraphicFramePr>
        <p:xfrm>
          <a:off x="376541" y="2590291"/>
          <a:ext cx="9106008" cy="295656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3384000">
                  <a:extLst>
                    <a:ext uri="{9D8B030D-6E8A-4147-A177-3AD203B41FA5}">
                      <a16:colId xmlns:a16="http://schemas.microsoft.com/office/drawing/2014/main" val="617755285"/>
                    </a:ext>
                  </a:extLst>
                </a:gridCol>
                <a:gridCol w="3384000">
                  <a:extLst>
                    <a:ext uri="{9D8B030D-6E8A-4147-A177-3AD203B41FA5}">
                      <a16:colId xmlns:a16="http://schemas.microsoft.com/office/drawing/2014/main" val="3253244486"/>
                    </a:ext>
                  </a:extLst>
                </a:gridCol>
              </a:tblGrid>
              <a:tr h="0">
                <a:tc>
                  <a:txBody>
                    <a:bodyPr/>
                    <a:lstStyle/>
                    <a:p>
                      <a:pPr algn="l"/>
                      <a:r>
                        <a:rPr lang="sv-SE" sz="800" dirty="0">
                          <a:solidFill>
                            <a:schemeClr val="tx1"/>
                          </a:solidFill>
                          <a:latin typeface="Arial" panose="020B0604020202020204" pitchFamily="34" charset="0"/>
                          <a:cs typeface="Arial" panose="020B0604020202020204" pitchFamily="34" charset="0"/>
                        </a:rPr>
                        <a:t> </a:t>
                      </a:r>
                      <a:endParaRPr sz="8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8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8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60487803"/>
                  </a:ext>
                </a:extLst>
              </a:tr>
              <a:tr h="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Kommunala</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dirty="0">
                          <a:solidFill>
                            <a:schemeClr val="tx1"/>
                          </a:solidFill>
                          <a:latin typeface="Arial" panose="020B0604020202020204" pitchFamily="34" charset="0"/>
                          <a:cs typeface="Arial" panose="020B0604020202020204" pitchFamily="34" charset="0"/>
                        </a:rPr>
                        <a:t>Privata</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37708B1B-DE02-0C69-4B1E-C0C6496603BA}"/>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36534072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36</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något på din dagliga verksamhet? Resultat för 2023</a:t>
            </a:r>
          </a:p>
        </p:txBody>
      </p:sp>
      <p:graphicFrame>
        <p:nvGraphicFramePr>
          <p:cNvPr id="2" name="Diagram 1">
            <a:extLst>
              <a:ext uri="{FF2B5EF4-FFF2-40B4-BE49-F238E27FC236}">
                <a16:creationId xmlns:a16="http://schemas.microsoft.com/office/drawing/2014/main" id="{A634A087-4F49-3251-E0C7-3AC6DA65D071}"/>
              </a:ext>
            </a:extLst>
          </p:cNvPr>
          <p:cNvGraphicFramePr/>
          <p:nvPr>
            <p:extLst>
              <p:ext uri="{D42A27DB-BD31-4B8C-83A1-F6EECF244321}">
                <p14:modId xmlns:p14="http://schemas.microsoft.com/office/powerpoint/2010/main" val="4018053619"/>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32</a:t>
            </a:r>
          </a:p>
        </p:txBody>
      </p:sp>
      <p:sp>
        <p:nvSpPr>
          <p:cNvPr id="5" name="textruta 4">
            <a:extLst>
              <a:ext uri="{FF2B5EF4-FFF2-40B4-BE49-F238E27FC236}">
                <a16:creationId xmlns:a16="http://schemas.microsoft.com/office/drawing/2014/main" id="{112F0E4D-E9DA-CD22-9E97-E8FFF6C926B9}"/>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26674870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37</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25205450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något på din dagliga verksamhet? Resultat för 2023</a:t>
            </a:r>
          </a:p>
        </p:txBody>
      </p:sp>
      <p:sp>
        <p:nvSpPr>
          <p:cNvPr id="2" name="textruta 1">
            <a:extLst>
              <a:ext uri="{FF2B5EF4-FFF2-40B4-BE49-F238E27FC236}">
                <a16:creationId xmlns:a16="http://schemas.microsoft.com/office/drawing/2014/main" id="{B373A5EC-ECDF-D600-E1A0-131C5EFCE02C}"/>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11039707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något på din dagliga verksamhet?</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0639739F-A00B-FE9A-509B-AA72E62D9C9C}"/>
              </a:ext>
            </a:extLst>
          </p:cNvPr>
          <p:cNvGraphicFramePr>
            <a:graphicFrameLocks noGrp="1"/>
          </p:cNvGraphicFramePr>
          <p:nvPr>
            <p:extLst>
              <p:ext uri="{D42A27DB-BD31-4B8C-83A1-F6EECF244321}">
                <p14:modId xmlns:p14="http://schemas.microsoft.com/office/powerpoint/2010/main" val="260279967"/>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24</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15150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14743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12307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9731</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Aldrig</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Ofta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4424A249-7BAD-4986-BCB4-8980D1CC98F8}"/>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19563361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39</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något på din dagliga verksamhet?</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D7D04C32-D5B0-0328-561E-51D18485D33A}"/>
              </a:ext>
            </a:extLst>
          </p:cNvPr>
          <p:cNvGraphicFramePr>
            <a:graphicFrameLocks noGrp="1"/>
          </p:cNvGraphicFramePr>
          <p:nvPr>
            <p:extLst>
              <p:ext uri="{D42A27DB-BD31-4B8C-83A1-F6EECF244321}">
                <p14:modId xmlns:p14="http://schemas.microsoft.com/office/powerpoint/2010/main" val="1220465596"/>
              </p:ext>
            </p:extLst>
          </p:nvPr>
        </p:nvGraphicFramePr>
        <p:xfrm>
          <a:off x="376541" y="2590291"/>
          <a:ext cx="9106008" cy="295656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3384000">
                  <a:extLst>
                    <a:ext uri="{9D8B030D-6E8A-4147-A177-3AD203B41FA5}">
                      <a16:colId xmlns:a16="http://schemas.microsoft.com/office/drawing/2014/main" val="617755285"/>
                    </a:ext>
                  </a:extLst>
                </a:gridCol>
                <a:gridCol w="3384000">
                  <a:extLst>
                    <a:ext uri="{9D8B030D-6E8A-4147-A177-3AD203B41FA5}">
                      <a16:colId xmlns:a16="http://schemas.microsoft.com/office/drawing/2014/main" val="3253244486"/>
                    </a:ext>
                  </a:extLst>
                </a:gridCol>
              </a:tblGrid>
              <a:tr h="0">
                <a:tc>
                  <a:txBody>
                    <a:bodyPr/>
                    <a:lstStyle/>
                    <a:p>
                      <a:pPr algn="l"/>
                      <a:r>
                        <a:rPr lang="sv-SE" sz="800" dirty="0">
                          <a:solidFill>
                            <a:schemeClr val="tx1"/>
                          </a:solidFill>
                          <a:latin typeface="Arial" panose="020B0604020202020204" pitchFamily="34" charset="0"/>
                          <a:cs typeface="Arial" panose="020B0604020202020204" pitchFamily="34" charset="0"/>
                        </a:rPr>
                        <a:t> </a:t>
                      </a:r>
                      <a:endParaRPr sz="8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8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8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60487803"/>
                  </a:ext>
                </a:extLst>
              </a:tr>
              <a:tr h="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Kommunala</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dirty="0">
                          <a:solidFill>
                            <a:schemeClr val="tx1"/>
                          </a:solidFill>
                          <a:latin typeface="Arial" panose="020B0604020202020204" pitchFamily="34" charset="0"/>
                          <a:cs typeface="Arial" panose="020B0604020202020204" pitchFamily="34" charset="0"/>
                        </a:rPr>
                        <a:t>Privata</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Aldrig</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Ofta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11 %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AF3C1A2C-FBD4-F6A0-8D19-BDE458532792}"/>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2143793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3224808" y="3245135"/>
            <a:ext cx="8248508" cy="367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lnSpcReduction="20000"/>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Resultat</a:t>
            </a:r>
            <a:endParaRPr lang="sv-SE" sz="2400" b="1" kern="0" dirty="0">
              <a:solidFill>
                <a:srgbClr val="231F20"/>
              </a:solidFill>
              <a:latin typeface="Arial Black" charset="0"/>
              <a:ea typeface="Arial Black" charset="0"/>
              <a:cs typeface="Arial Black" charset="0"/>
            </a:endParaRPr>
          </a:p>
        </p:txBody>
      </p:sp>
      <p:sp>
        <p:nvSpPr>
          <p:cNvPr id="3" name="Rektangel 2">
            <a:extLst>
              <a:ext uri="{FF2B5EF4-FFF2-40B4-BE49-F238E27FC236}">
                <a16:creationId xmlns:a16="http://schemas.microsoft.com/office/drawing/2014/main" id="{B14EF3C3-B03D-5239-EEB0-A5A325EFB70E}"/>
              </a:ext>
            </a:extLst>
          </p:cNvPr>
          <p:cNvSpPr/>
          <p:nvPr/>
        </p:nvSpPr>
        <p:spPr>
          <a:xfrm>
            <a:off x="0" y="372"/>
            <a:ext cx="2792760" cy="6858000"/>
          </a:xfrm>
          <a:prstGeom prst="rect">
            <a:avLst/>
          </a:prstGeom>
          <a:solidFill>
            <a:srgbClr val="0071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669082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40</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på din dagliga verksamhet? Resultat för 2023</a:t>
            </a:r>
          </a:p>
        </p:txBody>
      </p:sp>
      <p:graphicFrame>
        <p:nvGraphicFramePr>
          <p:cNvPr id="2" name="Diagram 1">
            <a:extLst>
              <a:ext uri="{FF2B5EF4-FFF2-40B4-BE49-F238E27FC236}">
                <a16:creationId xmlns:a16="http://schemas.microsoft.com/office/drawing/2014/main" id="{6E8E0A63-CAC4-B366-3E0D-52F048C99E13}"/>
              </a:ext>
            </a:extLst>
          </p:cNvPr>
          <p:cNvGraphicFramePr/>
          <p:nvPr>
            <p:extLst>
              <p:ext uri="{D42A27DB-BD31-4B8C-83A1-F6EECF244321}">
                <p14:modId xmlns:p14="http://schemas.microsoft.com/office/powerpoint/2010/main" val="242118106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32</a:t>
            </a:r>
          </a:p>
        </p:txBody>
      </p:sp>
      <p:sp>
        <p:nvSpPr>
          <p:cNvPr id="5" name="textruta 4">
            <a:extLst>
              <a:ext uri="{FF2B5EF4-FFF2-40B4-BE49-F238E27FC236}">
                <a16:creationId xmlns:a16="http://schemas.microsoft.com/office/drawing/2014/main" id="{86B507E3-A7F5-6492-2E25-AD4AB923BF3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11801786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41</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826798242"/>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på din dagliga verksamhet? Resultat för 2023</a:t>
            </a:r>
          </a:p>
        </p:txBody>
      </p:sp>
      <p:sp>
        <p:nvSpPr>
          <p:cNvPr id="2" name="textruta 1">
            <a:extLst>
              <a:ext uri="{FF2B5EF4-FFF2-40B4-BE49-F238E27FC236}">
                <a16:creationId xmlns:a16="http://schemas.microsoft.com/office/drawing/2014/main" id="{AA53F2F8-3920-EEF8-7BA7-04A78734F96F}"/>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21698041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på din dagliga verksamhet?</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E1489F2B-22EA-19CC-89F8-597AC6EBFFF0}"/>
              </a:ext>
            </a:extLst>
          </p:cNvPr>
          <p:cNvGraphicFramePr>
            <a:graphicFrameLocks noGrp="1"/>
          </p:cNvGraphicFramePr>
          <p:nvPr>
            <p:extLst>
              <p:ext uri="{D42A27DB-BD31-4B8C-83A1-F6EECF244321}">
                <p14:modId xmlns:p14="http://schemas.microsoft.com/office/powerpoint/2010/main" val="2694099642"/>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24</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15121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14733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12318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9766</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100 %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bl>
          </a:graphicData>
        </a:graphic>
      </p:graphicFrame>
      <p:sp>
        <p:nvSpPr>
          <p:cNvPr id="2" name="textruta 1">
            <a:extLst>
              <a:ext uri="{FF2B5EF4-FFF2-40B4-BE49-F238E27FC236}">
                <a16:creationId xmlns:a16="http://schemas.microsoft.com/office/drawing/2014/main" id="{5536D174-6982-0F9D-1622-0BE7620875D3}"/>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30717702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43</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på din dagliga verksamhet?</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7D82346A-8FF5-EB23-9916-8A7B0B7CAEDD}"/>
              </a:ext>
            </a:extLst>
          </p:cNvPr>
          <p:cNvGraphicFramePr>
            <a:graphicFrameLocks noGrp="1"/>
          </p:cNvGraphicFramePr>
          <p:nvPr>
            <p:extLst>
              <p:ext uri="{D42A27DB-BD31-4B8C-83A1-F6EECF244321}">
                <p14:modId xmlns:p14="http://schemas.microsoft.com/office/powerpoint/2010/main" val="3719628828"/>
              </p:ext>
            </p:extLst>
          </p:nvPr>
        </p:nvGraphicFramePr>
        <p:xfrm>
          <a:off x="376541" y="2590291"/>
          <a:ext cx="9106008" cy="295656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3384000">
                  <a:extLst>
                    <a:ext uri="{9D8B030D-6E8A-4147-A177-3AD203B41FA5}">
                      <a16:colId xmlns:a16="http://schemas.microsoft.com/office/drawing/2014/main" val="617755285"/>
                    </a:ext>
                  </a:extLst>
                </a:gridCol>
                <a:gridCol w="3384000">
                  <a:extLst>
                    <a:ext uri="{9D8B030D-6E8A-4147-A177-3AD203B41FA5}">
                      <a16:colId xmlns:a16="http://schemas.microsoft.com/office/drawing/2014/main" val="3253244486"/>
                    </a:ext>
                  </a:extLst>
                </a:gridCol>
              </a:tblGrid>
              <a:tr h="0">
                <a:tc>
                  <a:txBody>
                    <a:bodyPr/>
                    <a:lstStyle/>
                    <a:p>
                      <a:pPr algn="l"/>
                      <a:r>
                        <a:rPr lang="sv-SE" sz="800" dirty="0">
                          <a:solidFill>
                            <a:schemeClr val="tx1"/>
                          </a:solidFill>
                          <a:latin typeface="Arial" panose="020B0604020202020204" pitchFamily="34" charset="0"/>
                          <a:cs typeface="Arial" panose="020B0604020202020204" pitchFamily="34" charset="0"/>
                        </a:rPr>
                        <a:t> </a:t>
                      </a:r>
                      <a:endParaRPr sz="8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8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8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60487803"/>
                  </a:ext>
                </a:extLst>
              </a:tr>
              <a:tr h="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Kommunala</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dirty="0">
                          <a:solidFill>
                            <a:schemeClr val="tx1"/>
                          </a:solidFill>
                          <a:latin typeface="Arial" panose="020B0604020202020204" pitchFamily="34" charset="0"/>
                          <a:cs typeface="Arial" panose="020B0604020202020204" pitchFamily="34" charset="0"/>
                        </a:rPr>
                        <a:t>Privata</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100 %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bl>
          </a:graphicData>
        </a:graphic>
      </p:graphicFrame>
      <p:sp>
        <p:nvSpPr>
          <p:cNvPr id="2" name="textruta 1">
            <a:extLst>
              <a:ext uri="{FF2B5EF4-FFF2-40B4-BE49-F238E27FC236}">
                <a16:creationId xmlns:a16="http://schemas.microsoft.com/office/drawing/2014/main" id="{C92E6F93-5363-7A49-8F6B-15A670ABD25F}"/>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15543779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44</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på din dagliga verksamhet? Resultat för 2023</a:t>
            </a:r>
          </a:p>
        </p:txBody>
      </p:sp>
      <p:graphicFrame>
        <p:nvGraphicFramePr>
          <p:cNvPr id="2" name="Diagram 1">
            <a:extLst>
              <a:ext uri="{FF2B5EF4-FFF2-40B4-BE49-F238E27FC236}">
                <a16:creationId xmlns:a16="http://schemas.microsoft.com/office/drawing/2014/main" id="{5C73FDC4-F8D9-F762-4EE4-7E24D9171FC8}"/>
              </a:ext>
            </a:extLst>
          </p:cNvPr>
          <p:cNvGraphicFramePr/>
          <p:nvPr>
            <p:extLst>
              <p:ext uri="{D42A27DB-BD31-4B8C-83A1-F6EECF244321}">
                <p14:modId xmlns:p14="http://schemas.microsoft.com/office/powerpoint/2010/main" val="129207985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32</a:t>
            </a:r>
          </a:p>
        </p:txBody>
      </p:sp>
      <p:sp>
        <p:nvSpPr>
          <p:cNvPr id="5" name="textruta 4">
            <a:extLst>
              <a:ext uri="{FF2B5EF4-FFF2-40B4-BE49-F238E27FC236}">
                <a16:creationId xmlns:a16="http://schemas.microsoft.com/office/drawing/2014/main" id="{1971633A-386E-7E14-BF09-BC58C27D9DDB}"/>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10811233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45</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396456238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på din dagliga verksamhet? Resultat för 2023</a:t>
            </a:r>
          </a:p>
        </p:txBody>
      </p:sp>
      <p:sp>
        <p:nvSpPr>
          <p:cNvPr id="2" name="textruta 1">
            <a:extLst>
              <a:ext uri="{FF2B5EF4-FFF2-40B4-BE49-F238E27FC236}">
                <a16:creationId xmlns:a16="http://schemas.microsoft.com/office/drawing/2014/main" id="{009BEB21-C422-F4AF-D62E-D66F50D155C4}"/>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28690296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på din dagliga verksamhet?</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34808003-5074-EBD0-03FA-2485E594B11D}"/>
              </a:ext>
            </a:extLst>
          </p:cNvPr>
          <p:cNvGraphicFramePr>
            <a:graphicFrameLocks noGrp="1"/>
          </p:cNvGraphicFramePr>
          <p:nvPr>
            <p:extLst>
              <p:ext uri="{D42A27DB-BD31-4B8C-83A1-F6EECF244321}">
                <p14:modId xmlns:p14="http://schemas.microsoft.com/office/powerpoint/2010/main" val="33483814"/>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24</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15254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14814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12352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9795</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CB709F4E-5C0A-87CA-08DC-8BC00D462CDF}"/>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23453009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47</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på din dagliga verksamhet?</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12BF3C91-3D79-7A6B-F2B7-E46F19E212C6}"/>
              </a:ext>
            </a:extLst>
          </p:cNvPr>
          <p:cNvGraphicFramePr>
            <a:graphicFrameLocks noGrp="1"/>
          </p:cNvGraphicFramePr>
          <p:nvPr>
            <p:extLst>
              <p:ext uri="{D42A27DB-BD31-4B8C-83A1-F6EECF244321}">
                <p14:modId xmlns:p14="http://schemas.microsoft.com/office/powerpoint/2010/main" val="3126811790"/>
              </p:ext>
            </p:extLst>
          </p:nvPr>
        </p:nvGraphicFramePr>
        <p:xfrm>
          <a:off x="376541" y="2590291"/>
          <a:ext cx="9106008" cy="295656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3384000">
                  <a:extLst>
                    <a:ext uri="{9D8B030D-6E8A-4147-A177-3AD203B41FA5}">
                      <a16:colId xmlns:a16="http://schemas.microsoft.com/office/drawing/2014/main" val="617755285"/>
                    </a:ext>
                  </a:extLst>
                </a:gridCol>
                <a:gridCol w="3384000">
                  <a:extLst>
                    <a:ext uri="{9D8B030D-6E8A-4147-A177-3AD203B41FA5}">
                      <a16:colId xmlns:a16="http://schemas.microsoft.com/office/drawing/2014/main" val="3253244486"/>
                    </a:ext>
                  </a:extLst>
                </a:gridCol>
              </a:tblGrid>
              <a:tr h="0">
                <a:tc>
                  <a:txBody>
                    <a:bodyPr/>
                    <a:lstStyle/>
                    <a:p>
                      <a:pPr algn="l"/>
                      <a:r>
                        <a:rPr lang="sv-SE" sz="800" dirty="0">
                          <a:solidFill>
                            <a:schemeClr val="tx1"/>
                          </a:solidFill>
                          <a:latin typeface="Arial" panose="020B0604020202020204" pitchFamily="34" charset="0"/>
                          <a:cs typeface="Arial" panose="020B0604020202020204" pitchFamily="34" charset="0"/>
                        </a:rPr>
                        <a:t> </a:t>
                      </a:r>
                      <a:endParaRPr sz="8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8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8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60487803"/>
                  </a:ext>
                </a:extLst>
              </a:tr>
              <a:tr h="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Kommunala</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dirty="0">
                          <a:solidFill>
                            <a:schemeClr val="tx1"/>
                          </a:solidFill>
                          <a:latin typeface="Arial" panose="020B0604020202020204" pitchFamily="34" charset="0"/>
                          <a:cs typeface="Arial" panose="020B0604020202020204" pitchFamily="34" charset="0"/>
                        </a:rPr>
                        <a:t>Privata</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A08B2FAC-9E90-BBF3-EAB9-6F48D735C406}"/>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633408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09089688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kvinna eller man?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
        <p:nvSpPr>
          <p:cNvPr id="6" name="textruta 5">
            <a:extLst>
              <a:ext uri="{FF2B5EF4-FFF2-40B4-BE49-F238E27FC236}">
                <a16:creationId xmlns:a16="http://schemas.microsoft.com/office/drawing/2014/main" id="{F97733DB-7487-C648-B66A-7A6BEB1D07FC}"/>
              </a:ext>
            </a:extLst>
          </p:cNvPr>
          <p:cNvSpPr txBox="1"/>
          <p:nvPr/>
        </p:nvSpPr>
        <p:spPr>
          <a:xfrm>
            <a:off x="416496" y="6437948"/>
            <a:ext cx="947695"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Könsresultat visas exklusive de som svarat "Annat".</a:t>
            </a:r>
            <a:endParaRPr sz="900" i="1">
              <a:latin typeface="Arial" panose="020B0604020202020204" pitchFamily="34" charset="0"/>
              <a:cs typeface="Arial" panose="020B0604020202020204" pitchFamily="34" charset="0"/>
            </a:endParaRPr>
          </a:p>
        </p:txBody>
      </p:sp>
      <p:sp>
        <p:nvSpPr>
          <p:cNvPr id="2" name="textruta 1">
            <a:extLst>
              <a:ext uri="{FF2B5EF4-FFF2-40B4-BE49-F238E27FC236}">
                <a16:creationId xmlns:a16="http://schemas.microsoft.com/office/drawing/2014/main" id="{3FE60237-B18B-F4CD-B633-CFAB13BB7620}"/>
              </a:ext>
            </a:extLst>
          </p:cNvPr>
          <p:cNvSpPr txBox="1"/>
          <p:nvPr/>
        </p:nvSpPr>
        <p:spPr>
          <a:xfrm>
            <a:off x="424721" y="6308082"/>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a:t>
            </a:r>
          </a:p>
        </p:txBody>
      </p:sp>
    </p:spTree>
    <p:extLst>
      <p:ext uri="{BB962C8B-B14F-4D97-AF65-F5344CB8AC3E}">
        <p14:creationId xmlns:p14="http://schemas.microsoft.com/office/powerpoint/2010/main" val="3278737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kvinna eller man?</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
        <p:nvSpPr>
          <p:cNvPr id="8" name="textruta 7">
            <a:extLst>
              <a:ext uri="{FF2B5EF4-FFF2-40B4-BE49-F238E27FC236}">
                <a16:creationId xmlns:a16="http://schemas.microsoft.com/office/drawing/2014/main" id="{6EB6AD40-F7E4-1F4F-8857-E8B666C315B8}"/>
              </a:ext>
            </a:extLst>
          </p:cNvPr>
          <p:cNvSpPr txBox="1"/>
          <p:nvPr/>
        </p:nvSpPr>
        <p:spPr>
          <a:xfrm>
            <a:off x="416496" y="6437948"/>
            <a:ext cx="947695"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Könsresultat visas exklusive de som svarat "Annat".</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6478932F-E740-436C-02CB-28C518A7F037}"/>
              </a:ext>
            </a:extLst>
          </p:cNvPr>
          <p:cNvGraphicFramePr>
            <a:graphicFrameLocks noGrp="1"/>
          </p:cNvGraphicFramePr>
          <p:nvPr>
            <p:extLst>
              <p:ext uri="{D42A27DB-BD31-4B8C-83A1-F6EECF244321}">
                <p14:modId xmlns:p14="http://schemas.microsoft.com/office/powerpoint/2010/main" val="691369663"/>
              </p:ext>
            </p:extLst>
          </p:nvPr>
        </p:nvGraphicFramePr>
        <p:xfrm>
          <a:off x="376541" y="2590291"/>
          <a:ext cx="9108001" cy="3016840"/>
        </p:xfrm>
        <a:graphic>
          <a:graphicData uri="http://schemas.openxmlformats.org/drawingml/2006/table">
            <a:tbl>
              <a:tblPr firstRow="1" bandRow="1">
                <a:tableStyleId>{5C22544A-7EE6-4342-B048-85BDC9FD1C3A}</a:tableStyleId>
              </a:tblPr>
              <a:tblGrid>
                <a:gridCol w="2338009">
                  <a:extLst>
                    <a:ext uri="{9D8B030D-6E8A-4147-A177-3AD203B41FA5}">
                      <a16:colId xmlns:a16="http://schemas.microsoft.com/office/drawing/2014/main" val="60862922"/>
                    </a:ext>
                  </a:extLst>
                </a:gridCol>
                <a:gridCol w="846249">
                  <a:extLst>
                    <a:ext uri="{9D8B030D-6E8A-4147-A177-3AD203B41FA5}">
                      <a16:colId xmlns:a16="http://schemas.microsoft.com/office/drawing/2014/main" val="1316805277"/>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gridCol w="846249">
                  <a:extLst>
                    <a:ext uri="{9D8B030D-6E8A-4147-A177-3AD203B41FA5}">
                      <a16:colId xmlns:a16="http://schemas.microsoft.com/office/drawing/2014/main" val="3525936969"/>
                    </a:ext>
                  </a:extLst>
                </a:gridCol>
                <a:gridCol w="846249">
                  <a:extLst>
                    <a:ext uri="{9D8B030D-6E8A-4147-A177-3AD203B41FA5}">
                      <a16:colId xmlns:a16="http://schemas.microsoft.com/office/drawing/2014/main" val="3779878620"/>
                    </a:ext>
                  </a:extLst>
                </a:gridCol>
                <a:gridCol w="846249">
                  <a:extLst>
                    <a:ext uri="{9D8B030D-6E8A-4147-A177-3AD203B41FA5}">
                      <a16:colId xmlns:a16="http://schemas.microsoft.com/office/drawing/2014/main" val="1832173635"/>
                    </a:ext>
                  </a:extLst>
                </a:gridCol>
                <a:gridCol w="846249">
                  <a:extLst>
                    <a:ext uri="{9D8B030D-6E8A-4147-A177-3AD203B41FA5}">
                      <a16:colId xmlns:a16="http://schemas.microsoft.com/office/drawing/2014/main" val="3006094766"/>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a:t>
                      </a:r>
                      <a:r>
                        <a:rPr lang="sv-SE" sz="1200" dirty="0" err="1">
                          <a:solidFill>
                            <a:schemeClr val="tx1"/>
                          </a:solidFill>
                          <a:latin typeface="Arial" panose="020B0604020202020204" pitchFamily="34" charset="0"/>
                          <a:cs typeface="Arial" panose="020B0604020202020204" pitchFamily="34" charset="0"/>
                        </a:rPr>
                        <a:t>mun_name</a:t>
                      </a:r>
                      <a:r>
                        <a:rPr lang="sv-SE" sz="12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14834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14505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12110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9603</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Kvinna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37 %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Man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bl>
          </a:graphicData>
        </a:graphic>
      </p:graphicFrame>
    </p:spTree>
    <p:extLst>
      <p:ext uri="{BB962C8B-B14F-4D97-AF65-F5344CB8AC3E}">
        <p14:creationId xmlns:p14="http://schemas.microsoft.com/office/powerpoint/2010/main" val="3689388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r>
              <a:rPr lang="sv-SE"/>
              <a:t>6</a:t>
            </a:r>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kvinna eller man?</a:t>
            </a:r>
          </a:p>
        </p:txBody>
      </p:sp>
      <p:graphicFrame>
        <p:nvGraphicFramePr>
          <p:cNvPr id="2" name="Tabell 10">
            <a:extLst>
              <a:ext uri="{FF2B5EF4-FFF2-40B4-BE49-F238E27FC236}">
                <a16:creationId xmlns:a16="http://schemas.microsoft.com/office/drawing/2014/main" id="{6478932F-E740-436C-02CB-28C518A7F037}"/>
              </a:ext>
            </a:extLst>
          </p:cNvPr>
          <p:cNvGraphicFramePr>
            <a:graphicFrameLocks noGrp="1"/>
          </p:cNvGraphicFramePr>
          <p:nvPr>
            <p:extLst>
              <p:ext uri="{D42A27DB-BD31-4B8C-83A1-F6EECF244321}">
                <p14:modId xmlns:p14="http://schemas.microsoft.com/office/powerpoint/2010/main" val="3076888379"/>
              </p:ext>
            </p:extLst>
          </p:nvPr>
        </p:nvGraphicFramePr>
        <p:xfrm>
          <a:off x="376541" y="2590291"/>
          <a:ext cx="9106009" cy="1462700"/>
        </p:xfrm>
        <a:graphic>
          <a:graphicData uri="http://schemas.openxmlformats.org/drawingml/2006/table">
            <a:tbl>
              <a:tblPr firstRow="1" bandRow="1">
                <a:tableStyleId>{5C22544A-7EE6-4342-B048-85BDC9FD1C3A}</a:tableStyleId>
              </a:tblPr>
              <a:tblGrid>
                <a:gridCol w="2338009">
                  <a:extLst>
                    <a:ext uri="{9D8B030D-6E8A-4147-A177-3AD203B41FA5}">
                      <a16:colId xmlns:a16="http://schemas.microsoft.com/office/drawing/2014/main" val="60862922"/>
                    </a:ext>
                  </a:extLst>
                </a:gridCol>
                <a:gridCol w="3384000">
                  <a:extLst>
                    <a:ext uri="{9D8B030D-6E8A-4147-A177-3AD203B41FA5}">
                      <a16:colId xmlns:a16="http://schemas.microsoft.com/office/drawing/2014/main" val="2922917419"/>
                    </a:ext>
                  </a:extLst>
                </a:gridCol>
                <a:gridCol w="3384000">
                  <a:extLst>
                    <a:ext uri="{9D8B030D-6E8A-4147-A177-3AD203B41FA5}">
                      <a16:colId xmlns:a16="http://schemas.microsoft.com/office/drawing/2014/main" val="26913541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dirty="0">
                          <a:solidFill>
                            <a:schemeClr val="tx1"/>
                          </a:solidFill>
                          <a:latin typeface="Arial" panose="020B0604020202020204" pitchFamily="34" charset="0"/>
                          <a:cs typeface="Arial" panose="020B0604020202020204" pitchFamily="34" charset="0"/>
                        </a:rPr>
                        <a:t>Kommunala</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Privata</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Kvinna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Man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bl>
          </a:graphicData>
        </a:graphic>
      </p:graphicFrame>
      <p:sp>
        <p:nvSpPr>
          <p:cNvPr id="5" name="textruta 4">
            <a:extLst>
              <a:ext uri="{FF2B5EF4-FFF2-40B4-BE49-F238E27FC236}">
                <a16:creationId xmlns:a16="http://schemas.microsoft.com/office/drawing/2014/main" id="{DAF58A9C-D7D7-92A2-46F0-935A06F79874}"/>
              </a:ext>
            </a:extLst>
          </p:cNvPr>
          <p:cNvSpPr txBox="1"/>
          <p:nvPr/>
        </p:nvSpPr>
        <p:spPr>
          <a:xfrm>
            <a:off x="416496" y="6437948"/>
            <a:ext cx="947695"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Könsresultat visas exklusive de som svarat "Annat".</a:t>
            </a:r>
            <a:endParaRPr sz="900" i="1" dirty="0">
              <a:latin typeface="Arial" panose="020B0604020202020204" pitchFamily="34" charset="0"/>
              <a:cs typeface="Arial" panose="020B0604020202020204" pitchFamily="34" charset="0"/>
            </a:endParaRPr>
          </a:p>
        </p:txBody>
      </p:sp>
      <p:sp>
        <p:nvSpPr>
          <p:cNvPr id="6" name="textruta 5">
            <a:extLst>
              <a:ext uri="{FF2B5EF4-FFF2-40B4-BE49-F238E27FC236}">
                <a16:creationId xmlns:a16="http://schemas.microsoft.com/office/drawing/2014/main" id="{EFE3C9A5-F494-FD4E-3517-9BB6D1588E3F}"/>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1663407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8</a:t>
            </a:fld>
            <a:endParaRPr lang="sv-SE" dirty="0"/>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3225352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bestämma om saker som är viktiga för dig i din dagliga verksamhet? Resultat för 2023</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32</a:t>
            </a:r>
          </a:p>
        </p:txBody>
      </p:sp>
      <p:sp>
        <p:nvSpPr>
          <p:cNvPr id="2" name="textruta 1">
            <a:extLst>
              <a:ext uri="{FF2B5EF4-FFF2-40B4-BE49-F238E27FC236}">
                <a16:creationId xmlns:a16="http://schemas.microsoft.com/office/drawing/2014/main" id="{2EC2AC7E-A325-E40C-B220-7B3603462C81}"/>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3553844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9</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3336074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bestämma om saker som är viktiga för dig i din dagliga verksamhet? Resultat för 2023</a:t>
            </a:r>
          </a:p>
        </p:txBody>
      </p:sp>
      <p:sp>
        <p:nvSpPr>
          <p:cNvPr id="2" name="textruta 1">
            <a:extLst>
              <a:ext uri="{FF2B5EF4-FFF2-40B4-BE49-F238E27FC236}">
                <a16:creationId xmlns:a16="http://schemas.microsoft.com/office/drawing/2014/main" id="{53DF6AF0-BD25-D5E4-9DCE-BE11B47EC8BD}"/>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Vellinge</a:t>
            </a:r>
          </a:p>
        </p:txBody>
      </p:sp>
    </p:spTree>
    <p:extLst>
      <p:ext uri="{BB962C8B-B14F-4D97-AF65-F5344CB8AC3E}">
        <p14:creationId xmlns:p14="http://schemas.microsoft.com/office/powerpoint/2010/main" val="23504513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28256</TotalTime>
  <Words>2373</Words>
  <Application>Microsoft Office PowerPoint</Application>
  <PresentationFormat>A4 (210 x 297 mm)</PresentationFormat>
  <Paragraphs>869</Paragraphs>
  <Slides>47</Slides>
  <Notes>2</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47</vt:i4>
      </vt:variant>
    </vt:vector>
  </HeadingPairs>
  <TitlesOfParts>
    <vt:vector size="52" baseType="lpstr">
      <vt:lpstr>Arial</vt:lpstr>
      <vt:lpstr>Arial Black</vt:lpstr>
      <vt:lpstr>Calibri</vt:lpstr>
      <vt:lpstr>Segoe UI</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från Enkätfabriken</dc:title>
  <dc:subject/>
  <dc:creator>Enkätfabriken</dc:creator>
  <cp:keywords/>
  <dc:description/>
  <cp:lastModifiedBy>Persson, Christina</cp:lastModifiedBy>
  <cp:revision>689</cp:revision>
  <cp:lastPrinted>2018-04-19T16:41:41Z</cp:lastPrinted>
  <dcterms:created xsi:type="dcterms:W3CDTF">2018-04-19T14:35:35Z</dcterms:created>
  <dcterms:modified xsi:type="dcterms:W3CDTF">2023-11-21T11:43:56Z</dcterms:modified>
  <cp:category/>
</cp:coreProperties>
</file>