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ppt/charts/chart1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31"/>
  </p:notesMasterIdLst>
  <p:handoutMasterIdLst>
    <p:handoutMasterId r:id="rId32"/>
  </p:handoutMasterIdLst>
  <p:sldIdLst>
    <p:sldId id="277" r:id="rId4"/>
    <p:sldId id="259" r:id="rId5"/>
    <p:sldId id="279" r:id="rId6"/>
    <p:sldId id="280" r:id="rId7"/>
    <p:sldId id="319" r:id="rId8"/>
    <p:sldId id="327" r:id="rId9"/>
    <p:sldId id="314" r:id="rId10"/>
    <p:sldId id="284" r:id="rId11"/>
    <p:sldId id="305" r:id="rId12"/>
    <p:sldId id="306" r:id="rId13"/>
    <p:sldId id="316" r:id="rId14"/>
    <p:sldId id="289" r:id="rId15"/>
    <p:sldId id="331" r:id="rId16"/>
    <p:sldId id="291" r:id="rId17"/>
    <p:sldId id="329" r:id="rId18"/>
    <p:sldId id="296" r:id="rId19"/>
    <p:sldId id="323" r:id="rId20"/>
    <p:sldId id="297" r:id="rId21"/>
    <p:sldId id="332" r:id="rId22"/>
    <p:sldId id="334" r:id="rId23"/>
    <p:sldId id="330" r:id="rId24"/>
    <p:sldId id="309" r:id="rId25"/>
    <p:sldId id="333" r:id="rId26"/>
    <p:sldId id="326" r:id="rId27"/>
    <p:sldId id="324" r:id="rId28"/>
    <p:sldId id="325" r:id="rId29"/>
    <p:sldId id="270" r:id="rId3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CAF"/>
    <a:srgbClr val="A6BCC6"/>
    <a:srgbClr val="3F9C35"/>
    <a:srgbClr val="E4EAED"/>
    <a:srgbClr val="FFFFFF"/>
    <a:srgbClr val="D3BF96"/>
    <a:srgbClr val="E98300"/>
    <a:srgbClr val="ED8B00"/>
    <a:srgbClr val="3DB7E4"/>
    <a:srgbClr val="857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1" autoAdjust="0"/>
    <p:restoredTop sz="94713" autoAdjust="0"/>
  </p:normalViewPr>
  <p:slideViewPr>
    <p:cSldViewPr snapToGrid="0" showGuides="1">
      <p:cViewPr varScale="1">
        <p:scale>
          <a:sx n="107" d="100"/>
          <a:sy n="107" d="100"/>
        </p:scale>
        <p:origin x="1800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9808745155038904"/>
          <c:y val="0.11939964157706107"/>
          <c:w val="0.49555878552971938"/>
          <c:h val="0.78558627752176136"/>
        </c:manualLayout>
      </c:layout>
      <c:pieChart>
        <c:varyColors val="1"/>
        <c:ser>
          <c:idx val="0"/>
          <c:order val="0"/>
          <c:spPr>
            <a:solidFill>
              <a:srgbClr val="8D6E97"/>
            </a:solidFill>
          </c:spPr>
          <c:dPt>
            <c:idx val="0"/>
            <c:bubble3D val="0"/>
            <c:spPr>
              <a:solidFill>
                <a:srgbClr val="4A7729"/>
              </a:solidFill>
            </c:spPr>
            <c:extLst>
              <c:ext xmlns:c16="http://schemas.microsoft.com/office/drawing/2014/chart" uri="{C3380CC4-5D6E-409C-BE32-E72D297353CC}">
                <c16:uniqueId val="{00000000-8BF7-4272-961F-9AD9EECB86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Män</c:v>
                </c:pt>
                <c:pt idx="1">
                  <c:v>Kvinnor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133</c:v>
                </c:pt>
                <c:pt idx="1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F7-4272-961F-9AD9EECB8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838420542635663"/>
          <c:y val="0.4208586149513569"/>
          <c:w val="0.16621568152454796"/>
          <c:h val="0.15896889400921857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2996"/>
          <c:y val="3.7671232876712986E-2"/>
          <c:w val="0.5316834300821886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80</c:v>
                </c:pt>
                <c:pt idx="1">
                  <c:v>55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7-4FA9-9B16-F3A3FE7FB0B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80</c:v>
                </c:pt>
                <c:pt idx="1">
                  <c:v>48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27-4FA9-9B16-F3A3FE7FB0B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ta hänsyn till dina 
åsikter och önskemål om hur hjälpen 
skall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84</c:v>
                </c:pt>
                <c:pt idx="1">
                  <c:v>53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27-4FA9-9B16-F3A3FE7FB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814592"/>
        <c:axId val="142820480"/>
      </c:barChart>
      <c:catAx>
        <c:axId val="1428145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820480"/>
        <c:crosses val="autoZero"/>
        <c:auto val="1"/>
        <c:lblAlgn val="ctr"/>
        <c:lblOffset val="100"/>
        <c:noMultiLvlLbl val="0"/>
      </c:catAx>
      <c:valAx>
        <c:axId val="14282048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13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28145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779197080291982"/>
          <c:y val="3.7671232876712986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förtroende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66</c:v>
                </c:pt>
                <c:pt idx="1">
                  <c:v>86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förtroende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förtroende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13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4233576642336"/>
          <c:y val="3.7671232876713028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Blad1!$B$2:$B$2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1-45AA-A28B-9533463B2B2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Blad1!$C$2:$C$2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1-45AA-A28B-9533463B2B2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Blad1!$D$2:$D$2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11-45AA-A28B-9533463B2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99392"/>
        <c:axId val="227505280"/>
      </c:barChart>
      <c:catAx>
        <c:axId val="22749939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7505280"/>
        <c:crosses val="autoZero"/>
        <c:auto val="1"/>
        <c:lblAlgn val="ctr"/>
        <c:lblOffset val="100"/>
        <c:noMultiLvlLbl val="0"/>
      </c:catAx>
      <c:valAx>
        <c:axId val="22750528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746"/>
              <c:y val="0.8981169776723114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2749939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 Med utförare menar vi kommunal hemtjänst eller olika företag och organisationer.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61</c:v>
                </c:pt>
                <c:pt idx="1">
                  <c:v>22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 Med utförare menar vi kommunal hemtjänst eller olika företag och organisationer.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63</c:v>
                </c:pt>
                <c:pt idx="1">
                  <c:v>21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Hemtjänst!$B$2:$B$4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 Med utförare menar vi kommunal hemtjänst eller olika företag och organisationer.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Hemtjänst!$E$2:$E$4</c:f>
              <c:numCache>
                <c:formatCode>General</c:formatCode>
                <c:ptCount val="3"/>
                <c:pt idx="0">
                  <c:v>64</c:v>
                </c:pt>
                <c:pt idx="1">
                  <c:v>32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5445914989758986"/>
          <c:w val="7.3976234266337149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Hemtjänst!$C$2:$C$5</c:f>
              <c:numCache>
                <c:formatCode>General</c:formatCode>
                <c:ptCount val="4"/>
                <c:pt idx="0">
                  <c:v>50</c:v>
                </c:pt>
                <c:pt idx="1">
                  <c:v>77</c:v>
                </c:pt>
                <c:pt idx="2">
                  <c:v>74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Hemtjänst!$D$2:$D$5</c:f>
              <c:numCache>
                <c:formatCode>General</c:formatCode>
                <c:ptCount val="4"/>
                <c:pt idx="0">
                  <c:v>49</c:v>
                </c:pt>
                <c:pt idx="1">
                  <c:v>75</c:v>
                </c:pt>
                <c:pt idx="2">
                  <c:v>76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Hemtjänst!$B$2:$B$5</c:f>
              <c:strCache>
                <c:ptCount val="4"/>
                <c:pt idx="0">
                  <c:v>Brukar personalen meddela dig i förväg om tillfälliga förändringar?</c:v>
                </c:pt>
                <c:pt idx="1">
                  <c:v>Brukar personalen ha tillräckligt med tid för att kunna utföra sitt arbete hos dig?</c:v>
                </c:pt>
                <c:pt idx="2">
                  <c:v>Brukar personalen komma på avtalad tid?</c:v>
                </c:pt>
                <c:pt idx="3">
                  <c:v>Hur tycker du att personalen utför sina arbetsuppgifter?</c:v>
                </c:pt>
              </c:strCache>
            </c:strRef>
          </c:cat>
          <c:val>
            <c:numRef>
              <c:f>Hemtjänst!$E$2:$E$5</c:f>
              <c:numCache>
                <c:formatCode>General</c:formatCode>
                <c:ptCount val="4"/>
                <c:pt idx="0">
                  <c:v>62</c:v>
                </c:pt>
                <c:pt idx="1">
                  <c:v>80</c:v>
                </c:pt>
                <c:pt idx="2">
                  <c:v>81</c:v>
                </c:pt>
                <c:pt idx="3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layout>
        <c:manualLayout>
          <c:xMode val="edge"/>
          <c:yMode val="edge"/>
          <c:x val="0.91507486062417376"/>
          <c:y val="0.35445914989758986"/>
          <c:w val="7.3976234266337149E-2"/>
          <c:h val="0.24207475240879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057905626760317"/>
          <c:y val="3.9443143005816222E-2"/>
          <c:w val="0.44876199781596648"/>
          <c:h val="0.813356289600195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Hemtjänst!$C$1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Hemtjänst!$C$2:$C$4</c:f>
              <c:numCache>
                <c:formatCode>General</c:formatCode>
                <c:ptCount val="3"/>
                <c:pt idx="0">
                  <c:v>80</c:v>
                </c:pt>
                <c:pt idx="1">
                  <c:v>55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5-4568-9E36-D8C6CF2BDF49}"/>
            </c:ext>
          </c:extLst>
        </c:ser>
        <c:ser>
          <c:idx val="2"/>
          <c:order val="1"/>
          <c:tx>
            <c:strRef>
              <c:f>Hemtjänst!$D$1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Hemtjänst!$B$2:$B$4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Hemtjänst!$D$2:$D$4</c:f>
              <c:numCache>
                <c:formatCode>General</c:formatCode>
                <c:ptCount val="3"/>
                <c:pt idx="0">
                  <c:v>83</c:v>
                </c:pt>
                <c:pt idx="1">
                  <c:v>50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5-4568-9E36-D8C6CF2BDF49}"/>
            </c:ext>
          </c:extLst>
        </c:ser>
        <c:ser>
          <c:idx val="3"/>
          <c:order val="2"/>
          <c:tx>
            <c:strRef>
              <c:f>Hemtjänst!$E$1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80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Hemtjänst!$B$2:$B$4</c:f>
              <c:strCache>
                <c:ptCount val="3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  <c:pt idx="2">
                  <c:v>Brukar personalen bemöta dig på ett bra sätt?</c:v>
                </c:pt>
              </c:strCache>
            </c:strRef>
          </c:cat>
          <c:val>
            <c:numRef>
              <c:f>Hemtjänst!$E$2:$E$4</c:f>
              <c:numCache>
                <c:formatCode>General</c:formatCode>
                <c:ptCount val="3"/>
                <c:pt idx="0">
                  <c:v>88</c:v>
                </c:pt>
                <c:pt idx="1">
                  <c:v>59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5-4568-9E36-D8C6CF2BD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8249984"/>
        <c:axId val="228251520"/>
      </c:barChart>
      <c:catAx>
        <c:axId val="2282499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28251520"/>
        <c:crosses val="autoZero"/>
        <c:auto val="1"/>
        <c:lblAlgn val="ctr"/>
        <c:lblOffset val="100"/>
        <c:noMultiLvlLbl val="0"/>
      </c:catAx>
      <c:valAx>
        <c:axId val="2282515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79474553135238013"/>
              <c:y val="0.909489986326188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2824998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51759646958975"/>
          <c:y val="3.9483553983373734E-2"/>
          <c:w val="0.46268959375660412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hemtjänstpersonal vid behov?</c:v>
                </c:pt>
                <c:pt idx="1">
                  <c:v>Känner du förtroende för personalen som kommer hem till dig? </c:v>
                </c:pt>
                <c:pt idx="2">
                  <c:v>Hur tryggt eller otryggt känns det att bo hemma med stöd från hemtjänsten</c:v>
                </c:pt>
              </c:strCache>
            </c:strRef>
          </c:cat>
          <c:val>
            <c:numRef>
              <c:f>Säbo!$C$2:$C$4</c:f>
              <c:numCache>
                <c:formatCode>General</c:formatCode>
                <c:ptCount val="3"/>
                <c:pt idx="0">
                  <c:v>66</c:v>
                </c:pt>
                <c:pt idx="1">
                  <c:v>86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hemtjänstpersonal vid behov?</c:v>
                </c:pt>
                <c:pt idx="1">
                  <c:v>Känner du förtroende för personalen som kommer hem till dig? </c:v>
                </c:pt>
                <c:pt idx="2">
                  <c:v>Hur tryggt eller otryggt känns det att bo hemma med stöd från hemtjänsten</c:v>
                </c:pt>
              </c:strCache>
            </c:strRef>
          </c:cat>
          <c:val>
            <c:numRef>
              <c:f>Säbo!$D$2:$D$4</c:f>
              <c:numCache>
                <c:formatCode>General</c:formatCode>
                <c:ptCount val="3"/>
                <c:pt idx="0">
                  <c:v>67</c:v>
                </c:pt>
                <c:pt idx="1">
                  <c:v>87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Säbo!$B$2:$B$4</c:f>
              <c:strCache>
                <c:ptCount val="3"/>
                <c:pt idx="0">
                  <c:v>Hur lätt eller svårt är det att få kontakt med hemtjänstpersonal vid behov?</c:v>
                </c:pt>
                <c:pt idx="1">
                  <c:v>Känner du förtroende för personalen som kommer hem till dig? </c:v>
                </c:pt>
                <c:pt idx="2">
                  <c:v>Hur tryggt eller otryggt känns det att bo hemma med stöd från hemtjänsten</c:v>
                </c:pt>
              </c:strCache>
            </c:strRef>
          </c:cat>
          <c:val>
            <c:numRef>
              <c:f>Säbo!$E$2:$E$4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51759646958975"/>
          <c:y val="3.9483553983373734E-2"/>
          <c:w val="0.46268959375660412"/>
          <c:h val="0.816754480125669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Säbo!$C$1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Säbo!$C$2:$C$2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30-4AA3-B2DF-53D9F5C286E5}"/>
            </c:ext>
          </c:extLst>
        </c:ser>
        <c:ser>
          <c:idx val="2"/>
          <c:order val="1"/>
          <c:tx>
            <c:strRef>
              <c:f>Säbo!$D$1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Säbo!$B$2:$B$2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Säbo!$D$2:$D$2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30-4AA3-B2DF-53D9F5C286E5}"/>
            </c:ext>
          </c:extLst>
        </c:ser>
        <c:ser>
          <c:idx val="3"/>
          <c:order val="2"/>
          <c:tx>
            <c:strRef>
              <c:f>Säbo!$E$1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sv-SE" sz="1050" b="0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Säbo!$B$2:$B$2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Säbo!$E$2:$E$2</c:f>
              <c:numCache>
                <c:formatCode>General</c:formatCode>
                <c:ptCount val="1"/>
                <c:pt idx="0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C4-4469-A91A-B04981A5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68646272"/>
        <c:axId val="268647808"/>
      </c:barChart>
      <c:catAx>
        <c:axId val="26864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268647808"/>
        <c:crosses val="autoZero"/>
        <c:auto val="1"/>
        <c:lblAlgn val="ctr"/>
        <c:lblOffset val="100"/>
        <c:noMultiLvlLbl val="0"/>
      </c:catAx>
      <c:valAx>
        <c:axId val="26864780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269553507293067"/>
              <c:y val="0.93119658626944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sv-SE"/>
          </a:p>
        </c:txPr>
        <c:crossAx val="26864627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FF-4433-B087-67FAE85171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71-4BC2-BC42-938F856744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FF-4433-B087-67FAE85171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CFF-4433-B087-67FAE8517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Blad1!$A$1:$D$1</c:f>
              <c:strCache>
                <c:ptCount val="4"/>
                <c:pt idx="0">
                  <c:v>65-74 år</c:v>
                </c:pt>
                <c:pt idx="1">
                  <c:v>75-84 år</c:v>
                </c:pt>
                <c:pt idx="2">
                  <c:v>85-94 år</c:v>
                </c:pt>
                <c:pt idx="3">
                  <c:v>95 år eller äldre</c:v>
                </c:pt>
              </c:strCache>
            </c:strRef>
          </c:cat>
          <c:val>
            <c:numRef>
              <c:f>Blad1!$A$2:$D$2</c:f>
              <c:numCache>
                <c:formatCode>0</c:formatCode>
                <c:ptCount val="4"/>
                <c:pt idx="0">
                  <c:v>22</c:v>
                </c:pt>
                <c:pt idx="1">
                  <c:v>138</c:v>
                </c:pt>
                <c:pt idx="2">
                  <c:v>130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1-4BC2-BC42-938F85674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71786175710608"/>
          <c:y val="0.21289522529441884"/>
          <c:w val="0.24164223998708098"/>
          <c:h val="0.52475230414746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7D9AAA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3BF9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Mycket gott/Ganska gott</c:v>
                </c:pt>
                <c:pt idx="1">
                  <c:v>Någorlunda</c:v>
                </c:pt>
                <c:pt idx="2">
                  <c:v>Ganska dåligt/Mycket dåligt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110</c:v>
                </c:pt>
                <c:pt idx="1">
                  <c:v>114</c:v>
                </c:pt>
                <c:pt idx="2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81468023255814"/>
          <c:y val="0.24396281362007169"/>
          <c:w val="0.2670369024547804"/>
          <c:h val="0.45710573476702504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1"/>
            <c:bubble3D val="0"/>
            <c:spPr>
              <a:solidFill>
                <a:srgbClr val="7D9AAA"/>
              </a:solidFill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rgbClr val="D3BF96"/>
              </a:solidFill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Jag förflyttar mig själv utan svårigheter</c:v>
                </c:pt>
                <c:pt idx="1">
                  <c:v>Jag har vissa svårigheter att förflytta mig själv</c:v>
                </c:pt>
                <c:pt idx="2">
                  <c:v>Jag har stora svårigheter eller kan inte alls förflytta mig själv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82</c:v>
                </c:pt>
                <c:pt idx="1">
                  <c:v>144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731871770025839"/>
          <c:y val="0.21801011264720943"/>
          <c:w val="0.26485826771653542"/>
          <c:h val="0.65352150537634424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7D9AAA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rgbClr val="D3BF96"/>
              </a:solidFill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lätta besvär</c:v>
                </c:pt>
                <c:pt idx="2">
                  <c:v>Ja, svåra besvär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146</c:v>
                </c:pt>
                <c:pt idx="1">
                  <c:v>142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3020954457364344"/>
          <c:y val="0.5609751024065539"/>
          <c:w val="0.44137467191601593"/>
          <c:h val="0.24576420890937167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1"/>
            <c:bubble3D val="0"/>
            <c:spPr>
              <a:solidFill>
                <a:srgbClr val="7D9AAA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rgbClr val="D3BF96"/>
              </a:solidFill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Blad1!$A$1:$C$1</c:f>
              <c:strCache>
                <c:ptCount val="3"/>
                <c:pt idx="0">
                  <c:v>Nej</c:v>
                </c:pt>
                <c:pt idx="1">
                  <c:v>Ja, då och då</c:v>
                </c:pt>
                <c:pt idx="2">
                  <c:v>Ja, ofta</c:v>
                </c:pt>
              </c:strCache>
            </c:strRef>
          </c:cat>
          <c:val>
            <c:numRef>
              <c:f>Blad1!$A$2:$C$2</c:f>
              <c:numCache>
                <c:formatCode>General</c:formatCode>
                <c:ptCount val="3"/>
                <c:pt idx="0">
                  <c:v>139</c:v>
                </c:pt>
                <c:pt idx="1">
                  <c:v>126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937217377260979"/>
          <c:y val="0.57566500256016384"/>
          <c:w val="0.26485826771653542"/>
          <c:h val="0.22270993343573994"/>
        </c:manualLayout>
      </c:layout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7405659021670401"/>
          <c:y val="5.9866774541531824E-2"/>
          <c:w val="0.55995042248663573"/>
          <c:h val="0.796083530338849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A772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0-5954-4961-9D41-7E2587BC2F08}"/>
              </c:ext>
            </c:extLst>
          </c:dPt>
          <c:dPt>
            <c:idx val="1"/>
            <c:invertIfNegative val="0"/>
            <c:bubble3D val="0"/>
            <c:spPr>
              <a:solidFill>
                <a:srgbClr val="7D9AA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5954-4961-9D41-7E2587BC2F08}"/>
              </c:ext>
            </c:extLst>
          </c:dPt>
          <c:dPt>
            <c:idx val="3"/>
            <c:invertIfNegative val="0"/>
            <c:bubble3D val="0"/>
            <c:spPr>
              <a:solidFill>
                <a:srgbClr val="A6BCC6"/>
              </a:solidFill>
            </c:spPr>
            <c:extLst>
              <c:ext xmlns:c16="http://schemas.microsoft.com/office/drawing/2014/chart" uri="{C3380CC4-5D6E-409C-BE32-E72D297353CC}">
                <c16:uniqueId val="{00000002-5954-4961-9D41-7E2587BC2F08}"/>
              </c:ext>
            </c:extLst>
          </c:dPt>
          <c:dPt>
            <c:idx val="4"/>
            <c:invertIfNegative val="0"/>
            <c:bubble3D val="0"/>
            <c:spPr>
              <a:solidFill>
                <a:srgbClr val="7D9AA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954-4961-9D41-7E2587BC2F08}"/>
              </c:ext>
            </c:extLst>
          </c:dPt>
          <c:dPt>
            <c:idx val="6"/>
            <c:invertIfNegative val="0"/>
            <c:bubble3D val="0"/>
            <c:spPr>
              <a:solidFill>
                <a:srgbClr val="8D6E97"/>
              </a:solidFill>
            </c:spPr>
            <c:extLst>
              <c:ext xmlns:c16="http://schemas.microsoft.com/office/drawing/2014/chart" uri="{C3380CC4-5D6E-409C-BE32-E72D297353CC}">
                <c16:uniqueId val="{00000004-5954-4961-9D41-7E2587BC2F08}"/>
              </c:ext>
            </c:extLst>
          </c:dPt>
          <c:dPt>
            <c:idx val="9"/>
            <c:invertIfNegative val="0"/>
            <c:bubble3D val="0"/>
            <c:spPr>
              <a:solidFill>
                <a:srgbClr val="7D9AAA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5954-4961-9D41-7E2587BC2F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sv-SE"/>
                      <a:t>För få svarande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954-4961-9D41-7E2587BC2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Blad1!$D$1:$D$10</c:f>
              <c:strCache>
                <c:ptCount val="10"/>
                <c:pt idx="0">
                  <c:v>Offentlig regi</c:v>
                </c:pt>
                <c:pt idx="1">
                  <c:v>Enskild regi</c:v>
                </c:pt>
                <c:pt idx="3">
                  <c:v>Svarande är någon annan än den äldre</c:v>
                </c:pt>
                <c:pt idx="4">
                  <c:v>Svarande är den äldre själv eller ihop med någon</c:v>
                </c:pt>
                <c:pt idx="6">
                  <c:v>Kvinnor</c:v>
                </c:pt>
                <c:pt idx="7">
                  <c:v>Män</c:v>
                </c:pt>
                <c:pt idx="9">
                  <c:v>Totalt</c:v>
                </c:pt>
              </c:strCache>
            </c:strRef>
          </c:cat>
          <c:val>
            <c:numRef>
              <c:f>Blad1!$E$1:$E$10</c:f>
              <c:numCache>
                <c:formatCode>General</c:formatCode>
                <c:ptCount val="10"/>
                <c:pt idx="0">
                  <c:v>0</c:v>
                </c:pt>
                <c:pt idx="1">
                  <c:v>82</c:v>
                </c:pt>
                <c:pt idx="3">
                  <c:v>82</c:v>
                </c:pt>
                <c:pt idx="4">
                  <c:v>84</c:v>
                </c:pt>
                <c:pt idx="6">
                  <c:v>82</c:v>
                </c:pt>
                <c:pt idx="7">
                  <c:v>82</c:v>
                </c:pt>
                <c:pt idx="9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54-4961-9D41-7E2587BC2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5"/>
        <c:axId val="140202752"/>
        <c:axId val="140204288"/>
      </c:barChart>
      <c:catAx>
        <c:axId val="14020275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40204288"/>
        <c:crosses val="autoZero"/>
        <c:auto val="1"/>
        <c:lblAlgn val="ctr"/>
        <c:lblOffset val="100"/>
        <c:noMultiLvlLbl val="0"/>
      </c:catAx>
      <c:valAx>
        <c:axId val="140204288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b="0"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261036385583658"/>
              <c:y val="0.903644552319316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0202752"/>
        <c:crosses val="autoZero"/>
        <c:crossBetween val="between"/>
        <c:majorUnit val="20"/>
      </c:valAx>
      <c:spPr>
        <a:solidFill>
          <a:srgbClr val="FFFFFF"/>
        </a:solidFill>
        <a:ln w="25400" cmpd="sng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01"/>
          <c:y val="3.7671232876712986E-2"/>
          <c:w val="0.52985861256394051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
</c:v>
                </c:pt>
                <c:pt idx="1">
                  <c:v>Fick du välja utförare av hemtjänsten </c:v>
                </c:pt>
                <c:pt idx="2">
                  <c:v>Är handläggarens beslut anpassat efter dina behov?
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61</c:v>
                </c:pt>
                <c:pt idx="1">
                  <c:v>22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A-4896-BFB3-E1E7086D44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
</c:v>
                </c:pt>
                <c:pt idx="1">
                  <c:v>Fick du välja utförare av hemtjänsten </c:v>
                </c:pt>
                <c:pt idx="2">
                  <c:v>Är handläggarens beslut anpassat efter dina behov?
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A-4896-BFB3-E1E7086D44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
</c:v>
                </c:pt>
                <c:pt idx="1">
                  <c:v>Fick du välja utförare av hemtjänsten </c:v>
                </c:pt>
                <c:pt idx="2">
                  <c:v>Är handläggarens beslut anpassat efter dina behov?
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A-4896-BFB3-E1E7086D4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0861440"/>
        <c:axId val="140862976"/>
      </c:barChart>
      <c:catAx>
        <c:axId val="14086144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0862976"/>
        <c:crosses val="autoZero"/>
        <c:auto val="1"/>
        <c:lblAlgn val="ctr"/>
        <c:lblOffset val="100"/>
        <c:noMultiLvlLbl val="0"/>
      </c:catAx>
      <c:valAx>
        <c:axId val="14086297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569"/>
              <c:y val="0.897996813509789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0861440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779197080291982"/>
          <c:y val="3.7671232876712986E-2"/>
          <c:w val="0.52255934249094782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Vellinge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50</c:v>
                </c:pt>
                <c:pt idx="1">
                  <c:v>77</c:v>
                </c:pt>
                <c:pt idx="2">
                  <c:v>74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4-43AF-8CF7-3531756FCFB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Skåne län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F4-43AF-8CF7-3531756FCFB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D8B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
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
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F4-43AF-8CF7-3531756FC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664064"/>
        <c:axId val="142665600"/>
      </c:barChart>
      <c:catAx>
        <c:axId val="14266406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2665600"/>
        <c:crosses val="autoZero"/>
        <c:auto val="1"/>
        <c:lblAlgn val="ctr"/>
        <c:lblOffset val="100"/>
        <c:noMultiLvlLbl val="0"/>
      </c:catAx>
      <c:valAx>
        <c:axId val="142665600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075492844416569"/>
              <c:y val="0.898117073580747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142664064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</cdr:x>
      <cdr:y>0.60598</cdr:y>
    </cdr:from>
    <cdr:to>
      <cdr:x>0.40404</cdr:x>
      <cdr:y>0.80167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94857" y="2353812"/>
          <a:ext cx="2617088" cy="7601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  <a:br>
            <a:rPr lang="sv-SE" sz="1050" dirty="0"/>
          </a:br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0.02924</cdr:x>
      <cdr:y>0.08792</cdr:y>
    </cdr:from>
    <cdr:to>
      <cdr:x>0.41211</cdr:x>
      <cdr:y>0.2408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03499" y="331870"/>
          <a:ext cx="2664622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  <a:br>
            <a:rPr lang="sv-SE" sz="1050" dirty="0"/>
          </a:br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0.0241</cdr:x>
      <cdr:y>0.31429</cdr:y>
    </cdr:from>
    <cdr:to>
      <cdr:x>0.40262</cdr:x>
      <cdr:y>0.55279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7697" y="1220804"/>
          <a:ext cx="2634348" cy="92640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  <a:br>
            <a:rPr lang="sv-SE" sz="1050" dirty="0"/>
          </a:br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0.02304</cdr:x>
      <cdr:y>0.26533</cdr:y>
    </cdr:from>
    <cdr:to>
      <cdr:x>0.41903</cdr:x>
      <cdr:y>0.4187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60349" y="1011670"/>
          <a:ext cx="2755932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  <a:br>
            <a:rPr lang="sv-SE" sz="1050" dirty="0"/>
          </a:br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0.02304</cdr:x>
      <cdr:y>0.46406</cdr:y>
    </cdr:from>
    <cdr:to>
      <cdr:x>0.42439</cdr:x>
      <cdr:y>0.61339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60349" y="1769403"/>
          <a:ext cx="2793236" cy="5693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för att kunna utföra sitt arbete hos dig?</a:t>
          </a:r>
          <a:br>
            <a:rPr lang="sv-SE" sz="1050" dirty="0"/>
          </a:br>
          <a:r>
            <a:rPr lang="sv-SE" sz="1000" i="1" dirty="0"/>
            <a:t>Ja, alltid / Oftast</a:t>
          </a:r>
          <a:endParaRPr lang="sv-SE" sz="1050" dirty="0"/>
        </a:p>
      </cdr:txBody>
    </cdr:sp>
  </cdr:relSizeAnchor>
  <cdr:relSizeAnchor xmlns:cdr="http://schemas.openxmlformats.org/drawingml/2006/chartDrawing">
    <cdr:from>
      <cdr:x>0.02816</cdr:x>
      <cdr:y>0.633</cdr:y>
    </cdr:from>
    <cdr:to>
      <cdr:x>0.41921</cdr:x>
      <cdr:y>0.86709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96001" y="2494968"/>
          <a:ext cx="2721551" cy="922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  <a:br>
            <a:rPr lang="sv-SE" sz="1050" dirty="0"/>
          </a:br>
          <a:r>
            <a:rPr lang="sv-SE" sz="1000" i="1" dirty="0"/>
            <a:t>Ja, alltid / Oftast</a:t>
          </a:r>
          <a:endParaRPr lang="sv-SE" sz="1050" dirty="0"/>
        </a:p>
      </cdr:txBody>
    </cdr:sp>
  </cdr:relSizeAnchor>
  <cdr:relSizeAnchor xmlns:cdr="http://schemas.openxmlformats.org/drawingml/2006/chartDrawing">
    <cdr:from>
      <cdr:x>0.02851</cdr:x>
      <cdr:y>0.05584</cdr:y>
    </cdr:from>
    <cdr:to>
      <cdr:x>0.42404</cdr:x>
      <cdr:y>0.20517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98449" y="212912"/>
          <a:ext cx="2752713" cy="5693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  <a:br>
            <a:rPr lang="sv-SE" sz="1050" dirty="0"/>
          </a:br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0.0253</cdr:x>
      <cdr:y>0.33708</cdr:y>
    </cdr:from>
    <cdr:to>
      <cdr:x>0.4033</cdr:x>
      <cdr:y>0.48758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6055" y="1275278"/>
          <a:ext cx="2630729" cy="5693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  <a:br>
            <a:rPr lang="sv-SE" sz="1050" dirty="0"/>
          </a:br>
          <a:r>
            <a:rPr lang="sv-SE" sz="1000" i="1" dirty="0"/>
            <a:t>Ja, alltid / Oftast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0.03068</cdr:x>
      <cdr:y>0.06102</cdr:y>
    </cdr:from>
    <cdr:to>
      <cdr:x>0.41676</cdr:x>
      <cdr:y>0.21152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13521" y="230858"/>
          <a:ext cx="2686962" cy="5693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  <a:br>
            <a:rPr lang="sv-SE" sz="1050" dirty="0"/>
          </a:br>
          <a:r>
            <a:rPr lang="sv-SE" sz="1000" i="1" dirty="0"/>
            <a:t>Ja, alltid / Oftast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0.02343</cdr:x>
      <cdr:y>0.57815</cdr:y>
    </cdr:from>
    <cdr:to>
      <cdr:x>0.40143</cdr:x>
      <cdr:y>0.80187</cdr:y>
    </cdr:to>
    <cdr:sp macro="" textlink="">
      <cdr:nvSpPr>
        <cdr:cNvPr id="4" name="textruta 1">
          <a:extLst xmlns:a="http://schemas.openxmlformats.org/drawingml/2006/main">
            <a:ext uri="{FF2B5EF4-FFF2-40B4-BE49-F238E27FC236}">
              <a16:creationId xmlns:a16="http://schemas.microsoft.com/office/drawing/2014/main" id="{4568BCF4-CCF6-4B18-BFDE-D7F3190E5B38}"/>
            </a:ext>
          </a:extLst>
        </cdr:cNvPr>
        <cdr:cNvSpPr txBox="1"/>
      </cdr:nvSpPr>
      <cdr:spPr>
        <a:xfrm xmlns:a="http://schemas.openxmlformats.org/drawingml/2006/main">
          <a:off x="163063" y="2187322"/>
          <a:ext cx="2630729" cy="8463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00" dirty="0"/>
            <a:t>Brukar personalen ta hänsyn till dina åsikter och önskemål om hur hjälpen </a:t>
          </a:r>
        </a:p>
        <a:p xmlns:a="http://schemas.openxmlformats.org/drawingml/2006/main">
          <a:r>
            <a:rPr lang="sv-SE" sz="1000" dirty="0"/>
            <a:t>skall utföras?</a:t>
          </a:r>
          <a:br>
            <a:rPr lang="sv-SE" sz="1000" dirty="0"/>
          </a:br>
          <a:r>
            <a:rPr lang="sv-SE" sz="900" i="1" dirty="0"/>
            <a:t>Ja, alltid / Oftast</a:t>
          </a:r>
          <a:endParaRPr lang="sv-SE" sz="900" dirty="0"/>
        </a:p>
        <a:p xmlns:a="http://schemas.openxmlformats.org/drawingml/2006/main">
          <a:endParaRPr lang="sv-SE" sz="1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0.02304</cdr:x>
      <cdr:y>0.62647</cdr:y>
    </cdr:from>
    <cdr:to>
      <cdr:x>0.42897</cdr:x>
      <cdr:y>0.78208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60337" y="2323199"/>
          <a:ext cx="2825111" cy="5770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>
              <a:solidFill>
                <a:srgbClr val="000000"/>
              </a:solidFill>
            </a:rPr>
            <a:t>Hur lätt eller svårt är det att få kontakt </a:t>
          </a:r>
        </a:p>
        <a:p xmlns:a="http://schemas.openxmlformats.org/drawingml/2006/main">
          <a:r>
            <a:rPr lang="sv-SE" sz="1050" dirty="0">
              <a:solidFill>
                <a:srgbClr val="000000"/>
              </a:solidFill>
            </a:rPr>
            <a:t>med hemtjänstpersonalen vid behov?</a:t>
          </a:r>
        </a:p>
        <a:p xmlns:a="http://schemas.openxmlformats.org/drawingml/2006/main">
          <a:r>
            <a:rPr lang="sv-SE" sz="1000" i="1" dirty="0">
              <a:solidFill>
                <a:srgbClr val="000000"/>
              </a:solidFill>
            </a:rPr>
            <a:t>Mycket lätt / Ganska lätt</a:t>
          </a:r>
          <a:endParaRPr lang="sv-SE" sz="1000" i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0.02971</cdr:x>
      <cdr:y>0.345</cdr:y>
    </cdr:from>
    <cdr:to>
      <cdr:x>0.41928</cdr:x>
      <cdr:y>0.53829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206770" y="1427739"/>
          <a:ext cx="2711251" cy="7999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Hur nöjd eller missnöjd är du 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  <a:br>
            <a:rPr lang="sv-SE" sz="1050" dirty="0"/>
          </a:br>
          <a:r>
            <a:rPr lang="sv-SE" sz="1000" b="0" i="1" dirty="0"/>
            <a:t>Mycket nöjd / Ganska nöjd</a:t>
          </a:r>
          <a:endParaRPr lang="sv-SE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0.02566</cdr:x>
      <cdr:y>0.34159</cdr:y>
    </cdr:from>
    <cdr:to>
      <cdr:x>0.42041</cdr:x>
      <cdr:y>0.5751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178583" y="1260675"/>
          <a:ext cx="2747302" cy="86177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Fick du välja utförare av hemtjänsten? Med utförare menar vi kommunal hemtjänst eller olika företag och organisationer.</a:t>
          </a:r>
          <a:br>
            <a:rPr lang="sv-SE" sz="1000" dirty="0"/>
          </a:br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0.0272</cdr:x>
      <cdr:y>0.61741</cdr:y>
    </cdr:from>
    <cdr:to>
      <cdr:x>0.41204</cdr:x>
      <cdr:y>0.80922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89308" y="2278629"/>
          <a:ext cx="267833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Vet du vart du ska vända dig om du vill framföra synpunkter eller klagomål på hemtjänsten?</a:t>
          </a:r>
          <a:br>
            <a:rPr lang="sv-SE" sz="1000" dirty="0"/>
          </a:br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0.02339</cdr:x>
      <cdr:y>0.12081</cdr:y>
    </cdr:from>
    <cdr:to>
      <cdr:x>0.394</cdr:x>
      <cdr:y>0.27092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162755" y="445866"/>
          <a:ext cx="2579298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Är handläggarens beslut anpassat efter dina behov?</a:t>
          </a:r>
          <a:br>
            <a:rPr lang="sv-SE" sz="1000" dirty="0"/>
          </a:br>
          <a:r>
            <a:rPr lang="sv-SE" sz="1000" i="1" dirty="0"/>
            <a:t>Ja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0.02696</cdr:x>
      <cdr:y>0.27095</cdr:y>
    </cdr:from>
    <cdr:to>
      <cdr:x>0.42171</cdr:x>
      <cdr:y>0.42365</cdr:y>
    </cdr:to>
    <cdr:sp macro="" textlink="">
      <cdr:nvSpPr>
        <cdr:cNvPr id="4" name="textruta 5"/>
        <cdr:cNvSpPr txBox="1"/>
      </cdr:nvSpPr>
      <cdr:spPr>
        <a:xfrm xmlns:a="http://schemas.openxmlformats.org/drawingml/2006/main">
          <a:off x="187637" y="999967"/>
          <a:ext cx="2747302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komma på avtalad 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0.02406</cdr:x>
      <cdr:y>0.6674</cdr:y>
    </cdr:from>
    <cdr:to>
      <cdr:x>0.39622</cdr:x>
      <cdr:y>0.8201</cdr:y>
    </cdr:to>
    <cdr:sp macro="" textlink="">
      <cdr:nvSpPr>
        <cdr:cNvPr id="5" name="textruta 7"/>
        <cdr:cNvSpPr txBox="1"/>
      </cdr:nvSpPr>
      <cdr:spPr>
        <a:xfrm xmlns:a="http://schemas.openxmlformats.org/drawingml/2006/main">
          <a:off x="167454" y="2463087"/>
          <a:ext cx="2590085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meddela dig i förväg om tillfälliga förändringar?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0.0272</cdr:x>
      <cdr:y>0.46287</cdr:y>
    </cdr:from>
    <cdr:to>
      <cdr:x>0.41204</cdr:x>
      <cdr:y>0.61557</cdr:y>
    </cdr:to>
    <cdr:sp macro="" textlink="">
      <cdr:nvSpPr>
        <cdr:cNvPr id="6" name="textruta 9"/>
        <cdr:cNvSpPr txBox="1"/>
      </cdr:nvSpPr>
      <cdr:spPr>
        <a:xfrm xmlns:a="http://schemas.openxmlformats.org/drawingml/2006/main">
          <a:off x="189307" y="1708261"/>
          <a:ext cx="2678332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ha tillräckligt med tid 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0.02989</cdr:x>
      <cdr:y>0.06556</cdr:y>
    </cdr:from>
    <cdr:to>
      <cdr:x>0.4005</cdr:x>
      <cdr:y>0.21826</cdr:y>
    </cdr:to>
    <cdr:sp macro="" textlink="">
      <cdr:nvSpPr>
        <cdr:cNvPr id="7" name="textruta 11"/>
        <cdr:cNvSpPr txBox="1"/>
      </cdr:nvSpPr>
      <cdr:spPr>
        <a:xfrm xmlns:a="http://schemas.openxmlformats.org/drawingml/2006/main">
          <a:off x="208022" y="241965"/>
          <a:ext cx="2579298" cy="563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Hur tycker du att personalen utför sina arbetsuppgifter?</a:t>
          </a:r>
        </a:p>
        <a:p xmlns:a="http://schemas.openxmlformats.org/drawingml/2006/main">
          <a:r>
            <a:rPr lang="sv-SE" sz="1000" i="1" dirty="0"/>
            <a:t>Mycket bra /Ganska bra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0.02381</cdr:x>
      <cdr:y>0.08084</cdr:y>
    </cdr:from>
    <cdr:to>
      <cdr:x>0.39625</cdr:x>
      <cdr:y>0.27108</cdr:y>
    </cdr:to>
    <cdr:sp macro="" textlink="">
      <cdr:nvSpPr>
        <cdr:cNvPr id="2" name="textruta 3"/>
        <cdr:cNvSpPr txBox="1"/>
      </cdr:nvSpPr>
      <cdr:spPr>
        <a:xfrm xmlns:a="http://schemas.openxmlformats.org/drawingml/2006/main">
          <a:off x="165726" y="300786"/>
          <a:ext cx="2592033" cy="707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  <a:p xmlns:a="http://schemas.openxmlformats.org/drawingml/2006/main">
          <a:endParaRPr lang="sv-SE" sz="1000" i="1" dirty="0"/>
        </a:p>
      </cdr:txBody>
    </cdr:sp>
  </cdr:relSizeAnchor>
  <cdr:relSizeAnchor xmlns:cdr="http://schemas.openxmlformats.org/drawingml/2006/chartDrawing">
    <cdr:from>
      <cdr:x>0.02559</cdr:x>
      <cdr:y>0.3473</cdr:y>
    </cdr:from>
    <cdr:to>
      <cdr:x>0.38934</cdr:x>
      <cdr:y>0.5</cdr:y>
    </cdr:to>
    <cdr:sp macro="" textlink="">
      <cdr:nvSpPr>
        <cdr:cNvPr id="3" name="textruta 4"/>
        <cdr:cNvSpPr txBox="1"/>
      </cdr:nvSpPr>
      <cdr:spPr>
        <a:xfrm xmlns:a="http://schemas.openxmlformats.org/drawingml/2006/main">
          <a:off x="178074" y="1292289"/>
          <a:ext cx="2531554" cy="5681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0.02425</cdr:x>
      <cdr:y>0.61625</cdr:y>
    </cdr:from>
    <cdr:to>
      <cdr:x>0.39793</cdr:x>
      <cdr:y>0.80649</cdr:y>
    </cdr:to>
    <cdr:sp macro="" textlink="">
      <cdr:nvSpPr>
        <cdr:cNvPr id="8" name="textruta 12"/>
        <cdr:cNvSpPr txBox="1"/>
      </cdr:nvSpPr>
      <cdr:spPr>
        <a:xfrm xmlns:a="http://schemas.openxmlformats.org/drawingml/2006/main">
          <a:off x="168777" y="2293056"/>
          <a:ext cx="2600663" cy="7078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00" dirty="0"/>
            <a:t>Brukar personalen ta hänsyn till dina åsikter och önskemål om hur hjälpen ska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2023-10-05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 dirty="0"/>
              <a:t>Punktlista nivå 1: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,</a:t>
            </a:r>
            <a:br>
              <a:rPr lang="sv-SE" sz="1000" dirty="0"/>
            </a:br>
            <a:r>
              <a:rPr lang="sv-SE" sz="1000" dirty="0" err="1"/>
              <a:t>bold</a:t>
            </a:r>
            <a:r>
              <a:rPr lang="sv-SE" sz="1000" dirty="0"/>
              <a:t> 19pt</a:t>
            </a:r>
          </a:p>
          <a:p>
            <a:pPr algn="l"/>
            <a:r>
              <a:rPr lang="sv-SE" sz="1000" b="1" dirty="0"/>
              <a:t>Nivå 2:</a:t>
            </a:r>
          </a:p>
          <a:p>
            <a:pPr algn="l"/>
            <a:r>
              <a:rPr lang="sv-SE" sz="1000" dirty="0"/>
              <a:t>Century </a:t>
            </a:r>
            <a:r>
              <a:rPr lang="sv-SE" sz="1000" dirty="0" err="1"/>
              <a:t>Gothic</a:t>
            </a:r>
            <a:r>
              <a:rPr lang="sv-SE" sz="1000" dirty="0"/>
              <a:t>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2023-10-05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Vellinge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sp>
        <p:nvSpPr>
          <p:cNvPr id="7" name="Rubrik 6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559858"/>
          </a:xfrm>
        </p:spPr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907791"/>
          </a:xfrm>
        </p:spPr>
        <p:txBody>
          <a:bodyPr/>
          <a:lstStyle/>
          <a:p>
            <a:r>
              <a:rPr lang="sv-SE" dirty="0"/>
              <a:t>Sammantagen nöjdhet – fördelat på kön, vem som svarat och regiform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151882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1537"/>
            <a:ext cx="7875587" cy="977290"/>
          </a:xfrm>
        </p:spPr>
        <p:txBody>
          <a:bodyPr/>
          <a:lstStyle/>
          <a:p>
            <a:r>
              <a:rPr lang="sv-SE" dirty="0"/>
              <a:t>Hur nöjd eller missnöjd är du samman- taget med den hemtjänst du har? 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8" y="1558116"/>
            <a:ext cx="6958800" cy="5571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nöjd eller Ganska nöjd</a:t>
            </a:r>
            <a:br>
              <a:rPr lang="sv-SE" sz="1600" i="1" dirty="0"/>
            </a:br>
            <a:r>
              <a:rPr lang="sv-SE" sz="1600" i="1" dirty="0"/>
              <a:t>Andel positiva svar i kommunen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878241"/>
              </p:ext>
            </p:extLst>
          </p:nvPr>
        </p:nvGraphicFramePr>
        <p:xfrm>
          <a:off x="801688" y="2115274"/>
          <a:ext cx="6958800" cy="3747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967127" y="2432867"/>
            <a:ext cx="5389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Totalt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960700" y="3057281"/>
            <a:ext cx="4812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Män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60700" y="3283230"/>
            <a:ext cx="6591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Kvinnor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960700" y="3800814"/>
            <a:ext cx="23134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Svarande är den äldre själv eller </a:t>
            </a:r>
          </a:p>
          <a:p>
            <a:r>
              <a:rPr lang="sv-SE" sz="1050" dirty="0"/>
              <a:t>ihop med någon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960700" y="4191440"/>
            <a:ext cx="24272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50" dirty="0"/>
              <a:t>Svarande är någon annan än den</a:t>
            </a:r>
          </a:p>
          <a:p>
            <a:r>
              <a:rPr lang="sv-SE" sz="1050" dirty="0"/>
              <a:t>äldre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967127" y="4849644"/>
            <a:ext cx="1356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Enskild regi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967128" y="5072829"/>
            <a:ext cx="165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Offentlig regi</a:t>
            </a:r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302478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784342" y="550416"/>
            <a:ext cx="7772400" cy="861134"/>
          </a:xfrm>
        </p:spPr>
        <p:txBody>
          <a:bodyPr/>
          <a:lstStyle/>
          <a:p>
            <a:br>
              <a:rPr lang="sv-SE" dirty="0"/>
            </a:br>
            <a:r>
              <a:rPr lang="sv-SE" dirty="0"/>
              <a:t>Några av kommunens resultat jämfört med </a:t>
            </a:r>
            <a:br>
              <a:rPr lang="sv-SE" dirty="0"/>
            </a:br>
            <a:r>
              <a:rPr lang="sv-SE" dirty="0"/>
              <a:t>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887766"/>
            <a:ext cx="7698711" cy="1094971"/>
          </a:xfrm>
        </p:spPr>
        <p:txBody>
          <a:bodyPr/>
          <a:lstStyle/>
          <a:p>
            <a:r>
              <a:rPr lang="sv-SE" dirty="0"/>
              <a:t>Kontakter med kommunen</a:t>
            </a:r>
            <a:br>
              <a:rPr lang="sv-SE" dirty="0"/>
            </a:br>
            <a:r>
              <a:rPr lang="sv-SE" sz="1600" b="0" i="1" dirty="0">
                <a:latin typeface="+mn-lt"/>
                <a:ea typeface="+mn-ea"/>
                <a:cs typeface="+mn-cs"/>
              </a:rPr>
              <a:t>Positiva svar = Ja</a:t>
            </a:r>
            <a:br>
              <a:rPr lang="sv-SE" sz="1600" b="0" i="1" dirty="0">
                <a:latin typeface="+mn-lt"/>
                <a:ea typeface="+mn-ea"/>
                <a:cs typeface="+mn-cs"/>
              </a:rPr>
            </a:br>
            <a:r>
              <a:rPr lang="sv-SE" sz="1600" b="0" i="1" dirty="0">
                <a:latin typeface="+mn-lt"/>
                <a:ea typeface="+mn-ea"/>
                <a:cs typeface="+mn-cs"/>
              </a:rPr>
              <a:t>Andel positiva svar i kommunen jämfört med länet och riket</a:t>
            </a:r>
            <a:br>
              <a:rPr lang="sv-SE" sz="3600" i="1" dirty="0"/>
            </a:br>
            <a:br>
              <a:rPr lang="sv-SE" dirty="0"/>
            </a:br>
            <a:endParaRPr lang="sv-SE" sz="1800" b="0" i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9" name="Platshållare för innehåll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51331731"/>
              </p:ext>
            </p:extLst>
          </p:nvPr>
        </p:nvGraphicFramePr>
        <p:xfrm>
          <a:off x="758556" y="1917577"/>
          <a:ext cx="6959600" cy="388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61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816746"/>
            <a:ext cx="6951600" cy="1165991"/>
          </a:xfrm>
        </p:spPr>
        <p:txBody>
          <a:bodyPr/>
          <a:lstStyle/>
          <a:p>
            <a:r>
              <a:rPr lang="sv-SE" dirty="0"/>
              <a:t>Hjälpens utförande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</a:t>
            </a:r>
            <a:r>
              <a:rPr lang="sv-SE" sz="1600" b="0" i="1" dirty="0"/>
              <a:t>ommunen jämfört med länet och riket</a:t>
            </a:r>
            <a:endParaRPr lang="sv-SE" sz="160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4" name="Platshållare för innehåll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9460218"/>
              </p:ext>
            </p:extLst>
          </p:nvPr>
        </p:nvGraphicFramePr>
        <p:xfrm>
          <a:off x="801688" y="1855433"/>
          <a:ext cx="6959600" cy="394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698711" cy="1026796"/>
          </a:xfrm>
        </p:spPr>
        <p:txBody>
          <a:bodyPr/>
          <a:lstStyle/>
          <a:p>
            <a:r>
              <a:rPr lang="sv-SE" dirty="0"/>
              <a:t>Bemötande och inflytande </a:t>
            </a:r>
            <a:br>
              <a:rPr lang="sv-SE" dirty="0"/>
            </a:br>
            <a:r>
              <a:rPr lang="sv-SE" sz="1600" b="0" i="1" dirty="0"/>
              <a:t>Positiva svar = Ja, alltid eller Oftast </a:t>
            </a:r>
            <a:br>
              <a:rPr lang="sv-SE" sz="1600" b="0" i="1" dirty="0"/>
            </a:br>
            <a:r>
              <a:rPr lang="sv-SE" sz="1600" b="0" i="1" dirty="0"/>
              <a:t>Andel positiva svar i kommunen jämfört med länet och riket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3" name="Platshållare för innehåll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43389248"/>
              </p:ext>
            </p:extLst>
          </p:nvPr>
        </p:nvGraphicFramePr>
        <p:xfrm>
          <a:off x="803843" y="1713390"/>
          <a:ext cx="6959600" cy="405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390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90617"/>
            <a:ext cx="6957444" cy="1744571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/>
              <a:t>Andel positiva svar i kommunen jämfört med länet och riket</a:t>
            </a:r>
            <a:endParaRPr lang="sv-SE" sz="1600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2" name="PH1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3045722"/>
              </p:ext>
            </p:extLst>
          </p:nvPr>
        </p:nvGraphicFramePr>
        <p:xfrm>
          <a:off x="801688" y="2135188"/>
          <a:ext cx="69596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ruta 1"/>
          <p:cNvSpPr txBox="1"/>
          <p:nvPr/>
        </p:nvSpPr>
        <p:spPr>
          <a:xfrm>
            <a:off x="962025" y="3429000"/>
            <a:ext cx="27559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som kommer hem till dig?</a:t>
            </a:r>
            <a:br>
              <a:rPr lang="sv-SE" sz="1050" dirty="0"/>
            </a:br>
            <a:r>
              <a:rPr lang="sv-SE" sz="1000" i="1" dirty="0"/>
              <a:t>Ja, för alla / Ja, för flertalet</a:t>
            </a:r>
          </a:p>
        </p:txBody>
      </p:sp>
      <p:sp>
        <p:nvSpPr>
          <p:cNvPr id="16" name="textruta 1"/>
          <p:cNvSpPr txBox="1"/>
          <p:nvPr/>
        </p:nvSpPr>
        <p:spPr>
          <a:xfrm>
            <a:off x="962025" y="2434980"/>
            <a:ext cx="27473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hemma med stöd från hemtjänsten?</a:t>
            </a:r>
            <a:br>
              <a:rPr lang="sv-SE" sz="1050" dirty="0"/>
            </a:br>
            <a:r>
              <a:rPr lang="sv-SE" sz="1000" i="1" dirty="0"/>
              <a:t>Mycket tryggt / Ganska tryggt</a:t>
            </a:r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5844" y="597266"/>
            <a:ext cx="6951600" cy="1068572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kommunen jämfört med länet och riket</a:t>
            </a:r>
            <a:endParaRPr lang="sv-SE" sz="1600" b="0" i="1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3" name="Platshållare för innehåll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5426488"/>
              </p:ext>
            </p:extLst>
          </p:nvPr>
        </p:nvGraphicFramePr>
        <p:xfrm>
          <a:off x="795844" y="1665838"/>
          <a:ext cx="6959600" cy="413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59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jämförelser av kommunens resultat åren 2020, 2022 och 2023 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1840283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872" y="1034066"/>
            <a:ext cx="7711999" cy="523743"/>
          </a:xfrm>
        </p:spPr>
        <p:txBody>
          <a:bodyPr/>
          <a:lstStyle/>
          <a:p>
            <a:r>
              <a:rPr lang="sv-SE" dirty="0"/>
              <a:t>Kontakter med kommunen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557810"/>
            <a:ext cx="6959599" cy="523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Ja</a:t>
            </a:r>
            <a:br>
              <a:rPr lang="sv-SE" sz="1600" dirty="0"/>
            </a:br>
            <a:r>
              <a:rPr lang="sv-SE" sz="1600" i="1" dirty="0"/>
              <a:t>Andel positiva svar i kommunen - jämfört med tidigare år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229820"/>
              </p:ext>
            </p:extLst>
          </p:nvPr>
        </p:nvGraphicFramePr>
        <p:xfrm>
          <a:off x="801688" y="2081553"/>
          <a:ext cx="6959600" cy="369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6038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Resultaten för er kommun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340528"/>
            <a:ext cx="7356891" cy="4563122"/>
          </a:xfrm>
        </p:spPr>
        <p:txBody>
          <a:bodyPr/>
          <a:lstStyle/>
          <a:p>
            <a:r>
              <a:rPr lang="sv-SE" sz="1900" b="0" dirty="0"/>
              <a:t>Det här är en sammanställning av några av er kommuns resultat från undersökningen.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Först visas några bakgrundsfrågor som beskriver deltagarna. I resultatredovisningen visas först </a:t>
            </a:r>
            <a:r>
              <a:rPr lang="sv-SE" sz="1900" b="0">
                <a:solidFill>
                  <a:srgbClr val="002B45"/>
                </a:solidFill>
              </a:rPr>
              <a:t>resultatet på frågan </a:t>
            </a:r>
            <a:r>
              <a:rPr lang="sv-SE" sz="1900" b="0" dirty="0">
                <a:solidFill>
                  <a:srgbClr val="002B45"/>
                </a:solidFill>
              </a:rPr>
              <a:t>om den sammantagna nöjdheten fördelat på kön, vem som svarat och regiform.</a:t>
            </a:r>
            <a:r>
              <a:rPr lang="sv-SE" sz="1900" b="0" dirty="0">
                <a:solidFill>
                  <a:srgbClr val="000000"/>
                </a:solidFill>
              </a:rPr>
              <a:t> </a:t>
            </a:r>
            <a:r>
              <a:rPr lang="sv-SE" sz="1900" b="0" dirty="0">
                <a:solidFill>
                  <a:srgbClr val="002B45"/>
                </a:solidFill>
              </a:rPr>
              <a:t>Därefter presenteras era resultat jämfört med ert län och riket. I sista delen presenteras era resultat för i år jämfört med era resultat två tidigare år (2022 och 2020).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/>
            </a:br>
            <a:r>
              <a:rPr lang="sv-SE" sz="1900" b="0" dirty="0"/>
              <a:t>Enkäten och mer information om undersökningen finns på:</a:t>
            </a:r>
          </a:p>
          <a:p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1900" b="0" dirty="0"/>
            </a:br>
            <a:br>
              <a:rPr lang="sv-SE" sz="1900" b="0" dirty="0"/>
            </a:br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872" y="1034066"/>
            <a:ext cx="7711999" cy="523743"/>
          </a:xfrm>
        </p:spPr>
        <p:txBody>
          <a:bodyPr/>
          <a:lstStyle/>
          <a:p>
            <a:r>
              <a:rPr lang="sv-SE" dirty="0"/>
              <a:t>Hjälpens utförande</a:t>
            </a: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557810"/>
            <a:ext cx="6959599" cy="523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bra eller Ganska bra och Ja, alltid eller Oftast </a:t>
            </a:r>
            <a:br>
              <a:rPr lang="sv-SE" sz="1600" dirty="0"/>
            </a:br>
            <a:r>
              <a:rPr lang="sv-SE" sz="1600" i="1" dirty="0"/>
              <a:t>Andel positiva svar i kommunen - jämfört med tidigare år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640872"/>
              </p:ext>
            </p:extLst>
          </p:nvPr>
        </p:nvGraphicFramePr>
        <p:xfrm>
          <a:off x="801688" y="2081553"/>
          <a:ext cx="6959600" cy="3690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8034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977030"/>
            <a:ext cx="7711999" cy="550415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br>
              <a:rPr lang="sv-SE" sz="2800" dirty="0"/>
            </a:br>
            <a:endParaRPr lang="sv-SE" sz="280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527446"/>
            <a:ext cx="6959599" cy="52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Ja, alltid och Oftast</a:t>
            </a:r>
            <a:br>
              <a:rPr lang="sv-SE" sz="1600" dirty="0"/>
            </a:br>
            <a:r>
              <a:rPr lang="sv-SE" sz="1600" i="1" dirty="0"/>
              <a:t>Andel positiva svar i kommunen - jämfört med tidigare år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090268"/>
              </p:ext>
            </p:extLst>
          </p:nvPr>
        </p:nvGraphicFramePr>
        <p:xfrm>
          <a:off x="801688" y="2051191"/>
          <a:ext cx="6959600" cy="372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285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372863"/>
            <a:ext cx="7646278" cy="1031106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7" y="1403969"/>
            <a:ext cx="7367529" cy="740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tryggt/lätt eller Ganska tryggt/lätt och Ja, för alla eller Ja, för flertalet </a:t>
            </a:r>
            <a:br>
              <a:rPr lang="sv-SE" sz="1600" i="1" dirty="0"/>
            </a:br>
            <a:r>
              <a:rPr lang="sv-SE" sz="1600" i="1" dirty="0"/>
              <a:t>Andel positiva svar i kommunen - jämfört med tidigare år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8223258"/>
              </p:ext>
            </p:extLst>
          </p:nvPr>
        </p:nvGraphicFramePr>
        <p:xfrm>
          <a:off x="801687" y="2165495"/>
          <a:ext cx="7367529" cy="36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996403" y="4498813"/>
            <a:ext cx="26976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lätt eller svårt är det att få kontakt</a:t>
            </a:r>
            <a:br>
              <a:rPr lang="sv-SE" sz="1000" dirty="0"/>
            </a:br>
            <a:r>
              <a:rPr lang="sv-SE" sz="1000" dirty="0"/>
              <a:t>med hemtjänstpersonal vid behov?</a:t>
            </a:r>
            <a:br>
              <a:rPr lang="sv-SE" sz="1000" dirty="0"/>
            </a:br>
            <a:r>
              <a:rPr lang="sv-SE" sz="1000" i="1" dirty="0"/>
              <a:t>Mycket lätt / Ganska lätt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971549" y="3452312"/>
            <a:ext cx="26869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Känner du förtroende för personalen</a:t>
            </a:r>
            <a:br>
              <a:rPr lang="sv-SE" sz="1000" dirty="0"/>
            </a:br>
            <a:r>
              <a:rPr lang="sv-SE" sz="1000" dirty="0"/>
              <a:t>som kommer hem till dig?</a:t>
            </a:r>
            <a:br>
              <a:rPr lang="sv-SE" sz="1000" dirty="0"/>
            </a:br>
            <a:r>
              <a:rPr lang="sv-SE" sz="1000" i="1" dirty="0"/>
              <a:t>Ja, för alla / Ja, för flertalet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971549" y="2488285"/>
            <a:ext cx="27473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tryggt eller otryggt känns det att </a:t>
            </a:r>
            <a:br>
              <a:rPr lang="sv-SE" sz="1000" dirty="0"/>
            </a:br>
            <a:r>
              <a:rPr lang="sv-SE" sz="1000" dirty="0"/>
              <a:t>bo hemma med stöd från hemtjänsten?</a:t>
            </a:r>
            <a:br>
              <a:rPr lang="sv-SE" sz="1000" dirty="0"/>
            </a:br>
            <a:r>
              <a:rPr lang="sv-SE" sz="1000" i="1" dirty="0"/>
              <a:t>Mycket tryggt / Ganska tryggt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22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601517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1046377"/>
            <a:ext cx="7646278" cy="530535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dirty="0"/>
            </a:br>
            <a:endParaRPr lang="sv-SE" spc="-50" dirty="0"/>
          </a:p>
        </p:txBody>
      </p:sp>
      <p:sp>
        <p:nvSpPr>
          <p:cNvPr id="9" name="Platshållare för innehåll 3"/>
          <p:cNvSpPr txBox="1">
            <a:spLocks/>
          </p:cNvSpPr>
          <p:nvPr/>
        </p:nvSpPr>
        <p:spPr>
          <a:xfrm>
            <a:off x="801686" y="1605936"/>
            <a:ext cx="7367529" cy="5305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sv-SE" sz="1600" i="1" dirty="0"/>
              <a:t>Positiva svar = Mycket nöjd, Ganska nöjd</a:t>
            </a:r>
            <a:br>
              <a:rPr lang="sv-SE" sz="1600" i="1" dirty="0"/>
            </a:br>
            <a:r>
              <a:rPr lang="sv-SE" sz="1600" i="1" dirty="0"/>
              <a:t>Andel positiva svar i kommunen - jämfört med tidigare år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017191"/>
              </p:ext>
            </p:extLst>
          </p:nvPr>
        </p:nvGraphicFramePr>
        <p:xfrm>
          <a:off x="801687" y="2165495"/>
          <a:ext cx="7367529" cy="363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092981" y="3630500"/>
            <a:ext cx="271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Hur nöjd eller missnöjd är du sammantaget med den hemtjänst du har?</a:t>
            </a:r>
            <a:br>
              <a:rPr lang="sv-SE" sz="1000" dirty="0"/>
            </a:br>
            <a:r>
              <a:rPr lang="sv-SE" sz="1000" i="1" dirty="0"/>
              <a:t>Mycket nöjd / Ganska nöjd</a:t>
            </a:r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163848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3052779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0100" y="676276"/>
            <a:ext cx="6955344" cy="912828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25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3289"/>
            <a:ext cx="7341648" cy="3373516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Personer, 65 år och äldre, som den 31 december 2022 hade hemtjänst eller bodde på ett särskilt boende för äldre har fått möjlighet att besvara en enkät.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5844" y="1676400"/>
            <a:ext cx="6959600" cy="4157875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endParaRPr lang="sv-SE" sz="1800" b="0" dirty="0"/>
          </a:p>
          <a:p>
            <a:pPr marL="0" indent="0">
              <a:buNone/>
            </a:pP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endParaRPr lang="sv-SE" sz="1800" b="0" dirty="0"/>
          </a:p>
          <a:p>
            <a:pPr marL="0" indent="0">
              <a:buNone/>
            </a:pP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76275"/>
            <a:ext cx="6955344" cy="1000125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649976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D5084472-41EF-02E5-84FD-D2728D65ED43}"/>
              </a:ext>
            </a:extLst>
          </p:cNvPr>
          <p:cNvSpPr txBox="1">
            <a:spLocks/>
          </p:cNvSpPr>
          <p:nvPr/>
        </p:nvSpPr>
        <p:spPr>
          <a:xfrm>
            <a:off x="801688" y="1660125"/>
            <a:ext cx="6959600" cy="370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57,8 % av de tillfrågade.</a:t>
            </a:r>
            <a:endParaRPr lang="sv-SE" sz="1900" b="0" dirty="0"/>
          </a:p>
          <a:p>
            <a:r>
              <a:rPr lang="sv-SE" sz="1900" b="0"/>
              <a:t>I Vellinge svarade 318 personer, vilket är 58,2 % av de tillfrågade.</a:t>
            </a:r>
            <a:endParaRPr lang="sv-SE" sz="1900" b="0" dirty="0"/>
          </a:p>
          <a:p>
            <a:pPr lvl="3"/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var kommunens deltagare?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520422"/>
              </p:ext>
            </p:extLst>
          </p:nvPr>
        </p:nvGraphicFramePr>
        <p:xfrm>
          <a:off x="-214131" y="211527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874673"/>
              </p:ext>
            </p:extLst>
          </p:nvPr>
        </p:nvGraphicFramePr>
        <p:xfrm>
          <a:off x="3940588" y="2184720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634303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73065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54776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671916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500325"/>
            <a:ext cx="6959600" cy="4267275"/>
          </a:xfrm>
        </p:spPr>
        <p:txBody>
          <a:bodyPr/>
          <a:lstStyle/>
          <a:p>
            <a:pPr lvl="0"/>
            <a:r>
              <a:rPr lang="sv-SE" sz="1900" b="0" dirty="0"/>
              <a:t>Resultaten som redovisas här är de sammanslagna andelarna positiva svar per fråga. De positiva svarsalternativen är vanligtvis två på varje fråga t. ex. ”Mycket bra” och ”Ganska bra”.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1900" dirty="0"/>
            </a:br>
            <a:endParaRPr lang="sv-SE" sz="1900" dirty="0"/>
          </a:p>
          <a:p>
            <a:pPr lvl="0"/>
            <a:endParaRPr lang="sv-SE" sz="190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801686" y="687600"/>
            <a:ext cx="7646278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300" b="1" i="0" u="none" strike="noStrike" kern="1200" cap="none" spc="-5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Andel positiva svar</a:t>
            </a:r>
          </a:p>
        </p:txBody>
      </p:sp>
    </p:spTree>
    <p:extLst>
      <p:ext uri="{BB962C8B-B14F-4D97-AF65-F5344CB8AC3E}">
        <p14:creationId xmlns:p14="http://schemas.microsoft.com/office/powerpoint/2010/main" val="2780763489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6411</TotalTime>
  <Words>1650</Words>
  <Application>Microsoft Office PowerPoint</Application>
  <PresentationFormat>Bildspel på skärmen (4:3)</PresentationFormat>
  <Paragraphs>151</Paragraphs>
  <Slides>27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27</vt:i4>
      </vt:variant>
    </vt:vector>
  </HeadingPairs>
  <TitlesOfParts>
    <vt:vector size="3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kommun</vt:lpstr>
      <vt:lpstr>Information om årets deltagare</vt:lpstr>
      <vt:lpstr>Hur många svarade?</vt:lpstr>
      <vt:lpstr>Vilka var kommunens deltagare? </vt:lpstr>
      <vt:lpstr>Hur bedömer deltagarna sin hälsa och rörlighet?</vt:lpstr>
      <vt:lpstr>Besväras deltagarna av ängslan/oro/ ångest eller av ensamhet ?</vt:lpstr>
      <vt:lpstr>Resultatöversikt år 2023</vt:lpstr>
      <vt:lpstr>PowerPoint-presentation</vt:lpstr>
      <vt:lpstr>Sammantagen nöjdhet – fördelat på kön, vem som svarat och regiform</vt:lpstr>
      <vt:lpstr>Hur nöjd eller missnöjd är du samman- taget med den hemtjänst du har?  </vt:lpstr>
      <vt:lpstr> Några av kommunens resultat jämfört med  länet och riket </vt:lpstr>
      <vt:lpstr>Kontakter med kommunen Positiva svar = Ja Andel positiva svar i kommunen jämfört med länet och riket  </vt:lpstr>
      <vt:lpstr>Hjälpens utförande Positiva svar = Mycket bra eller Ganska bra och Ja, alltid eller Oftast Andel positiva svar i kommunen jämfört med länet och riket</vt:lpstr>
      <vt:lpstr>Bemötande och inflytande  Positiva svar = Ja, alltid eller Oftast  Andel positiva svar i kommunen jämfört med länet och riket</vt:lpstr>
      <vt:lpstr>Trygghet, förtroende och tillgänglighet Positiva svar = Mycket tryggt/lätt eller Ganska tryggt/lätt och Ja, för alla eller Ja, för flertalet  Andel positiva svar i kommunen jämfört med länet och riket</vt:lpstr>
      <vt:lpstr>Hemtjänsten i sin helhet Positiva svar = Mycket nöjd eller Ganska nöjd Andel positiva svar i kommunen jämfört med länet och riket</vt:lpstr>
      <vt:lpstr>Några jämförelser av kommunens resultat åren 2020, 2022 och 2023 </vt:lpstr>
      <vt:lpstr>Kontakter med kommunen</vt:lpstr>
      <vt:lpstr>Hjälpens utförande</vt:lpstr>
      <vt:lpstr>Bemötande och inflytande  </vt:lpstr>
      <vt:lpstr>Trygghet, förtroende och tillgänglighet </vt:lpstr>
      <vt:lpstr>Hemtjänsten i sin helhet </vt:lpstr>
      <vt:lpstr>Om undersökningen</vt:lpstr>
      <vt:lpstr>Om undersökningen ”Vad tycker de äldre om äldreomsorgen?” 2023</vt:lpstr>
      <vt:lpstr>Mer om undersökningen ”Vad tycker de äldre om äldreomsorgen?” 2023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Persson, Christina</cp:lastModifiedBy>
  <cp:revision>505</cp:revision>
  <cp:lastPrinted>2022-04-11T15:02:21Z</cp:lastPrinted>
  <dcterms:created xsi:type="dcterms:W3CDTF">2014-06-27T06:29:47Z</dcterms:created>
  <dcterms:modified xsi:type="dcterms:W3CDTF">2023-10-05T09:46:25Z</dcterms:modified>
</cp:coreProperties>
</file>